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sldIdLst>
    <p:sldId id="257" r:id="rId3"/>
    <p:sldId id="297" r:id="rId4"/>
    <p:sldId id="298" r:id="rId6"/>
    <p:sldId id="299" r:id="rId7"/>
    <p:sldId id="301" r:id="rId8"/>
    <p:sldId id="321" r:id="rId9"/>
    <p:sldId id="322" r:id="rId10"/>
    <p:sldId id="366" r:id="rId11"/>
    <p:sldId id="323" r:id="rId12"/>
    <p:sldId id="328" r:id="rId13"/>
    <p:sldId id="329" r:id="rId14"/>
    <p:sldId id="330" r:id="rId15"/>
    <p:sldId id="331" r:id="rId16"/>
    <p:sldId id="332" r:id="rId17"/>
    <p:sldId id="333" r:id="rId18"/>
    <p:sldId id="334" r:id="rId19"/>
    <p:sldId id="335" r:id="rId20"/>
    <p:sldId id="336" r:id="rId21"/>
    <p:sldId id="337" r:id="rId22"/>
    <p:sldId id="324" r:id="rId23"/>
    <p:sldId id="325" r:id="rId24"/>
    <p:sldId id="340" r:id="rId25"/>
    <p:sldId id="367" r:id="rId26"/>
    <p:sldId id="377" r:id="rId27"/>
    <p:sldId id="341" r:id="rId28"/>
    <p:sldId id="342" r:id="rId29"/>
    <p:sldId id="356" r:id="rId30"/>
    <p:sldId id="347" r:id="rId31"/>
    <p:sldId id="355" r:id="rId32"/>
    <p:sldId id="354" r:id="rId33"/>
    <p:sldId id="350" r:id="rId34"/>
    <p:sldId id="370" r:id="rId35"/>
    <p:sldId id="357" r:id="rId36"/>
    <p:sldId id="353" r:id="rId37"/>
    <p:sldId id="359" r:id="rId38"/>
    <p:sldId id="379" r:id="rId39"/>
    <p:sldId id="360" r:id="rId40"/>
    <p:sldId id="361" r:id="rId41"/>
    <p:sldId id="381" r:id="rId42"/>
    <p:sldId id="373" r:id="rId43"/>
    <p:sldId id="271" r:id="rId44"/>
    <p:sldId id="376" r:id="rId45"/>
    <p:sldId id="286" r:id="rId46"/>
    <p:sldId id="287" r:id="rId47"/>
    <p:sldId id="291" r:id="rId48"/>
    <p:sldId id="293" r:id="rId49"/>
    <p:sldId id="374" r:id="rId50"/>
    <p:sldId id="37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0A2CB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936" y="60"/>
      </p:cViewPr>
      <p:guideLst>
        <p:guide orient="horz" pos="212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037BE-354B-FE4B-83EA-5C4659EEC44C}"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9A2D9-9FCD-5645-923D-86C642DC929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A08664DB-5408-B946-964E-2422AAD6B98D}"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20483" name="Rectangle 2"/>
          <p:cNvSpPr>
            <a:spLocks noGrp="1" noRot="1" noChangeAspect="1" noChangeArrowheads="1" noTextEdit="1"/>
          </p:cNvSpPr>
          <p:nvPr>
            <p:ph type="sldImg"/>
          </p:nvPr>
        </p:nvSpPr>
        <p:spPr>
          <a:xfrm>
            <a:off x="1144588" y="685800"/>
            <a:ext cx="4568825" cy="3427413"/>
          </a:xfrm>
        </p:spPr>
      </p:sp>
      <p:sp>
        <p:nvSpPr>
          <p:cNvPr id="204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F4BFDDB5-7523-EA4D-B171-BF2384E502DA}"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39939" name="Rectangle 2"/>
          <p:cNvSpPr>
            <a:spLocks noGrp="1" noRot="1" noChangeAspect="1" noChangeArrowheads="1" noTextEdit="1"/>
          </p:cNvSpPr>
          <p:nvPr>
            <p:ph type="sldImg"/>
          </p:nvPr>
        </p:nvSpPr>
        <p:spPr>
          <a:xfrm>
            <a:off x="1144588" y="685800"/>
            <a:ext cx="4568825" cy="3427413"/>
          </a:xfrm>
        </p:spPr>
      </p:sp>
      <p:sp>
        <p:nvSpPr>
          <p:cNvPr id="399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Times New Roman" panose="02020603050405020304" charset="0"/>
                <a:cs typeface="+mn-cs"/>
              </a:rPr>
              <a:t>Photos of people in those types of environments</a:t>
            </a:r>
            <a:endParaRPr lang="en-US">
              <a:latin typeface="Times New Roman" panose="02020603050405020304" charset="0"/>
              <a:cs typeface="+mn-cs"/>
            </a:endParaRPr>
          </a:p>
          <a:p>
            <a:pPr eaLnBrk="1" hangingPunct="1">
              <a:defRPr/>
            </a:pPr>
            <a:r>
              <a:rPr lang="en-US">
                <a:latin typeface="Times New Roman" panose="02020603050405020304" charset="0"/>
                <a:cs typeface="+mn-cs"/>
              </a:rPr>
              <a:t>Add department under each heading</a:t>
            </a:r>
            <a:endParaRPr lang="en-US">
              <a:latin typeface="Times New Roman" panose="02020603050405020304"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06125E42-3C64-DF4F-B2FF-D13943721FDD}"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41987" name="Rectangle 2"/>
          <p:cNvSpPr>
            <a:spLocks noGrp="1" noRot="1" noChangeAspect="1" noChangeArrowheads="1" noTextEdit="1"/>
          </p:cNvSpPr>
          <p:nvPr>
            <p:ph type="sldImg"/>
          </p:nvPr>
        </p:nvSpPr>
        <p:spPr>
          <a:xfrm>
            <a:off x="1144588" y="685800"/>
            <a:ext cx="4568825" cy="3427413"/>
          </a:xfrm>
        </p:spPr>
      </p:sp>
      <p:sp>
        <p:nvSpPr>
          <p:cNvPr id="419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10D0ADD3-BCC4-9442-96CF-7B72082626A7}"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45059" name="Rectangle 2"/>
          <p:cNvSpPr>
            <a:spLocks noGrp="1" noRot="1" noChangeAspect="1" noChangeArrowheads="1" noTextEdit="1"/>
          </p:cNvSpPr>
          <p:nvPr>
            <p:ph type="sldImg"/>
          </p:nvPr>
        </p:nvSpPr>
        <p:spPr>
          <a:xfrm>
            <a:off x="1144588" y="685800"/>
            <a:ext cx="4568825" cy="3427413"/>
          </a:xfrm>
        </p:spPr>
      </p:sp>
      <p:sp>
        <p:nvSpPr>
          <p:cNvPr id="450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9EFBEA15-66F0-6D48-A4F3-B9FE59B235BB}"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51203" name="Rectangle 2"/>
          <p:cNvSpPr>
            <a:spLocks noGrp="1" noRot="1" noChangeAspect="1" noChangeArrowheads="1" noTextEdit="1"/>
          </p:cNvSpPr>
          <p:nvPr>
            <p:ph type="sldImg"/>
          </p:nvPr>
        </p:nvSpPr>
        <p:spPr>
          <a:xfrm>
            <a:off x="1144588" y="685800"/>
            <a:ext cx="4568825" cy="3427413"/>
          </a:xfrm>
        </p:spPr>
      </p:sp>
      <p:sp>
        <p:nvSpPr>
          <p:cNvPr id="5120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cs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cs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cs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cs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cs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9pPr>
          </a:lstStyle>
          <a:p>
            <a:fld id="{2F352A6D-DE3C-1C46-AADA-5BB5854D6B56}"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148483" name="Rectangle 2"/>
          <p:cNvSpPr>
            <a:spLocks noGrp="1" noRot="1" noChangeAspect="1" noChangeArrowheads="1" noTextEdit="1"/>
          </p:cNvSpPr>
          <p:nvPr>
            <p:ph type="sldImg"/>
          </p:nvPr>
        </p:nvSpPr>
        <p:spPr>
          <a:xfrm>
            <a:off x="1144588" y="685800"/>
            <a:ext cx="4568825" cy="3427413"/>
          </a:xfrm>
        </p:spPr>
      </p:sp>
      <p:sp>
        <p:nvSpPr>
          <p:cNvPr id="14848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CA">
              <a:latin typeface="Times New Roman" panose="02020603050405020304" charset="0"/>
              <a:ea typeface="MS PGothic" panose="020B060007020508020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defTabSz="932180">
              <a:defRPr>
                <a:solidFill>
                  <a:schemeClr val="tx1"/>
                </a:solidFill>
                <a:latin typeface="Arial" panose="020B0604020202020204" pitchFamily="34" charset="0"/>
                <a:ea typeface="MS PGothic" panose="020B0600070205080204" charset="-128"/>
              </a:defRPr>
            </a:lvl1pPr>
            <a:lvl2pPr marL="742950" indent="-285750" defTabSz="932180">
              <a:defRPr>
                <a:solidFill>
                  <a:schemeClr val="tx1"/>
                </a:solidFill>
                <a:latin typeface="Arial" panose="020B0604020202020204" pitchFamily="34" charset="0"/>
                <a:ea typeface="MS PGothic" panose="020B0600070205080204" charset="-128"/>
              </a:defRPr>
            </a:lvl2pPr>
            <a:lvl3pPr marL="1143000" indent="-228600" defTabSz="932180">
              <a:defRPr>
                <a:solidFill>
                  <a:schemeClr val="tx1"/>
                </a:solidFill>
                <a:latin typeface="Arial" panose="020B0604020202020204" pitchFamily="34" charset="0"/>
                <a:ea typeface="MS PGothic" panose="020B0600070205080204" charset="-128"/>
              </a:defRPr>
            </a:lvl3pPr>
            <a:lvl4pPr marL="1600200" indent="-228600" defTabSz="932180">
              <a:defRPr>
                <a:solidFill>
                  <a:schemeClr val="tx1"/>
                </a:solidFill>
                <a:latin typeface="Arial" panose="020B0604020202020204" pitchFamily="34" charset="0"/>
                <a:ea typeface="MS PGothic" panose="020B0600070205080204" charset="-128"/>
              </a:defRPr>
            </a:lvl4pPr>
            <a:lvl5pPr marL="2057400" indent="-228600" defTabSz="932180">
              <a:defRPr>
                <a:solidFill>
                  <a:schemeClr val="tx1"/>
                </a:solidFill>
                <a:latin typeface="Arial" panose="020B0604020202020204" pitchFamily="34" charset="0"/>
                <a:ea typeface="MS PGothic" panose="020B0600070205080204" charset="-128"/>
              </a:defRPr>
            </a:lvl5pPr>
            <a:lvl6pPr marL="2514600" indent="-228600" defTabSz="93218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defTabSz="93218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defTabSz="93218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defTabSz="93218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defRPr/>
            </a:pPr>
            <a:fld id="{90FD98BB-C257-EE44-ACBE-5A39A0D3251E}" type="slidenum">
              <a:rPr lang="en-US" smtClean="0">
                <a:latin typeface="Times New Roman" panose="02020603050405020304" charset="0"/>
              </a:rPr>
            </a:fld>
            <a:endParaRPr lang="en-US">
              <a:latin typeface="Times New Roman" panose="02020603050405020304" charset="0"/>
            </a:endParaRPr>
          </a:p>
        </p:txBody>
      </p:sp>
      <p:sp>
        <p:nvSpPr>
          <p:cNvPr id="56323" name="Rectangle 2"/>
          <p:cNvSpPr>
            <a:spLocks noGrp="1" noRot="1" noChangeAspect="1" noChangeArrowheads="1" noTextEdit="1"/>
          </p:cNvSpPr>
          <p:nvPr>
            <p:ph type="sldImg"/>
          </p:nvPr>
        </p:nvSpPr>
        <p:spPr/>
      </p:sp>
      <p:sp>
        <p:nvSpPr>
          <p:cNvPr id="56324" name="Rectangle 3"/>
          <p:cNvSpPr>
            <a:spLocks noGrp="1" noChangeArrowheads="1"/>
          </p:cNvSpPr>
          <p:nvPr>
            <p:ph type="body" idx="1"/>
          </p:nvPr>
        </p:nvSpPr>
        <p:spPr/>
        <p:txBody>
          <a:bodyPr/>
          <a:lstStyle/>
          <a:p>
            <a:pPr>
              <a:defRPr/>
            </a:pPr>
            <a:r>
              <a:rPr lang="en-US">
                <a:latin typeface="Arial" panose="020B0604020202020204" pitchFamily="34" charset="0"/>
                <a:cs typeface="+mn-cs"/>
              </a:rPr>
              <a:t>Music track under</a:t>
            </a:r>
            <a:endParaRPr lang="en-US">
              <a:latin typeface="Arial" panose="020B0604020202020204" pitchFamily="34" charset="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cs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cs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cs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cs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cs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9pPr>
          </a:lstStyle>
          <a:p>
            <a:fld id="{4227A430-409F-8F42-8471-99B9236FD559}"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164867" name="Rectangle 2"/>
          <p:cNvSpPr>
            <a:spLocks noGrp="1" noRot="1" noChangeAspect="1" noChangeArrowheads="1" noTextEdit="1"/>
          </p:cNvSpPr>
          <p:nvPr>
            <p:ph type="sldImg"/>
          </p:nvPr>
        </p:nvSpPr>
        <p:spPr>
          <a:xfrm>
            <a:off x="1144588" y="685800"/>
            <a:ext cx="4568825" cy="3427413"/>
          </a:xfrm>
        </p:spPr>
      </p:sp>
      <p:sp>
        <p:nvSpPr>
          <p:cNvPr id="163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CA">
              <a:latin typeface="Times New Roman" panose="02020603050405020304" charset="0"/>
              <a:ea typeface="MS PGothic" panose="020B060007020508020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cs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cs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cs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cs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cs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cs typeface="MS PGothic" panose="020B0600070205080204" charset="-128"/>
              </a:defRPr>
            </a:lvl9pPr>
          </a:lstStyle>
          <a:p>
            <a:fld id="{F91585A4-DCDB-B540-B02A-5CE3FC9A49F3}"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166915" name="Rectangle 2"/>
          <p:cNvSpPr>
            <a:spLocks noGrp="1" noRot="1" noChangeAspect="1" noChangeArrowheads="1" noTextEdit="1"/>
          </p:cNvSpPr>
          <p:nvPr>
            <p:ph type="sldImg"/>
          </p:nvPr>
        </p:nvSpPr>
        <p:spPr>
          <a:xfrm>
            <a:off x="1144588" y="685800"/>
            <a:ext cx="4568825" cy="3427413"/>
          </a:xfrm>
        </p:spPr>
      </p:sp>
      <p:sp>
        <p:nvSpPr>
          <p:cNvPr id="163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CA">
              <a:latin typeface="Times New Roman" panose="02020603050405020304" charset="0"/>
              <a:ea typeface="MS PGothic" panose="020B060007020508020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6FC13366-0895-9F45-A533-2B3C5FBF866D}"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22531" name="Rectangle 2"/>
          <p:cNvSpPr>
            <a:spLocks noGrp="1" noRot="1" noChangeAspect="1" noChangeArrowheads="1" noTextEdit="1"/>
          </p:cNvSpPr>
          <p:nvPr>
            <p:ph type="sldImg"/>
          </p:nvPr>
        </p:nvSpPr>
        <p:spPr>
          <a:xfrm>
            <a:off x="1144588" y="685800"/>
            <a:ext cx="4568825" cy="3427413"/>
          </a:xfrm>
        </p:spPr>
      </p:sp>
      <p:sp>
        <p:nvSpPr>
          <p:cNvPr id="2253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60380ECD-B9E5-4448-9BE0-1C627F035BAE}"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26627" name="Rectangle 2"/>
          <p:cNvSpPr>
            <a:spLocks noGrp="1" noRot="1" noChangeAspect="1" noChangeArrowheads="1" noTextEdit="1"/>
          </p:cNvSpPr>
          <p:nvPr>
            <p:ph type="sldImg"/>
          </p:nvPr>
        </p:nvSpPr>
        <p:spPr>
          <a:xfrm>
            <a:off x="1144588" y="685800"/>
            <a:ext cx="4568825" cy="3427413"/>
          </a:xfrm>
        </p:spPr>
      </p:sp>
      <p:sp>
        <p:nvSpPr>
          <p:cNvPr id="2662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60380ECD-B9E5-4448-9BE0-1C627F035BAE}"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26627" name="Rectangle 2"/>
          <p:cNvSpPr>
            <a:spLocks noGrp="1" noRot="1" noChangeAspect="1" noChangeArrowheads="1" noTextEdit="1"/>
          </p:cNvSpPr>
          <p:nvPr>
            <p:ph type="sldImg"/>
          </p:nvPr>
        </p:nvSpPr>
        <p:spPr>
          <a:xfrm>
            <a:off x="1144588" y="685800"/>
            <a:ext cx="4568825" cy="3427413"/>
          </a:xfrm>
        </p:spPr>
      </p:sp>
      <p:sp>
        <p:nvSpPr>
          <p:cNvPr id="2662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17CF184A-D68F-4A4E-AE46-5D9866CB16FF}"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28675" name="Rectangle 2"/>
          <p:cNvSpPr>
            <a:spLocks noGrp="1" noRot="1" noChangeAspect="1" noChangeArrowheads="1" noTextEdit="1"/>
          </p:cNvSpPr>
          <p:nvPr>
            <p:ph type="sldImg"/>
          </p:nvPr>
        </p:nvSpPr>
        <p:spPr>
          <a:xfrm>
            <a:off x="1144588" y="685800"/>
            <a:ext cx="4568825" cy="3427413"/>
          </a:xfrm>
        </p:spPr>
      </p:sp>
      <p:sp>
        <p:nvSpPr>
          <p:cNvPr id="2867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Times New Roman" panose="02020603050405020304" charset="0"/>
                <a:cs typeface="+mn-cs"/>
              </a:rPr>
              <a:t>New pic</a:t>
            </a:r>
            <a:endParaRPr lang="en-US">
              <a:latin typeface="Times New Roman" panose="02020603050405020304"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48CEA942-9365-1841-A652-717DFB28F633}"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30723" name="Rectangle 2"/>
          <p:cNvSpPr>
            <a:spLocks noGrp="1" noRot="1" noChangeAspect="1" noChangeArrowheads="1" noTextEdit="1"/>
          </p:cNvSpPr>
          <p:nvPr>
            <p:ph type="sldImg"/>
          </p:nvPr>
        </p:nvSpPr>
        <p:spPr>
          <a:xfrm>
            <a:off x="1144588" y="685800"/>
            <a:ext cx="4568825" cy="3427413"/>
          </a:xfrm>
        </p:spPr>
      </p:sp>
      <p:sp>
        <p:nvSpPr>
          <p:cNvPr id="307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162DE18C-ECFC-5248-80DD-194565D1FA4B}"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33795" name="Rectangle 2"/>
          <p:cNvSpPr>
            <a:spLocks noGrp="1" noRot="1" noChangeAspect="1" noChangeArrowheads="1" noTextEdit="1"/>
          </p:cNvSpPr>
          <p:nvPr>
            <p:ph type="sldImg"/>
          </p:nvPr>
        </p:nvSpPr>
        <p:spPr>
          <a:xfrm>
            <a:off x="1144588" y="685800"/>
            <a:ext cx="4568825" cy="3427413"/>
          </a:xfrm>
        </p:spPr>
      </p:sp>
      <p:sp>
        <p:nvSpPr>
          <p:cNvPr id="337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BD8C0063-A15F-D948-926A-A1DE41F71952}"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35843" name="Rectangle 2"/>
          <p:cNvSpPr>
            <a:spLocks noGrp="1" noRot="1" noChangeAspect="1" noChangeArrowheads="1" noTextEdit="1"/>
          </p:cNvSpPr>
          <p:nvPr>
            <p:ph type="sldImg"/>
          </p:nvPr>
        </p:nvSpPr>
        <p:spPr>
          <a:xfrm>
            <a:off x="1144588" y="685800"/>
            <a:ext cx="4568825" cy="3427413"/>
          </a:xfrm>
        </p:spPr>
      </p:sp>
      <p:sp>
        <p:nvSpPr>
          <p:cNvPr id="358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5035">
              <a:defRPr sz="4500">
                <a:solidFill>
                  <a:srgbClr val="CC0000"/>
                </a:solidFill>
                <a:latin typeface="HelveticaNeue BlackExt" charset="0"/>
                <a:ea typeface="MS PGothic" panose="020B0600070205080204" charset="-128"/>
              </a:defRPr>
            </a:lvl1pPr>
            <a:lvl2pPr marL="735965" indent="-283210" defTabSz="915035">
              <a:defRPr sz="4500">
                <a:solidFill>
                  <a:srgbClr val="CC0000"/>
                </a:solidFill>
                <a:latin typeface="HelveticaNeue BlackExt" charset="0"/>
                <a:ea typeface="MS PGothic" panose="020B0600070205080204" charset="-128"/>
              </a:defRPr>
            </a:lvl2pPr>
            <a:lvl3pPr marL="1132205" indent="-226695" defTabSz="915035">
              <a:defRPr sz="4500">
                <a:solidFill>
                  <a:srgbClr val="CC0000"/>
                </a:solidFill>
                <a:latin typeface="HelveticaNeue BlackExt" charset="0"/>
                <a:ea typeface="MS PGothic" panose="020B0600070205080204" charset="-128"/>
              </a:defRPr>
            </a:lvl3pPr>
            <a:lvl4pPr marL="1584960" indent="-226695" defTabSz="915035">
              <a:defRPr sz="4500">
                <a:solidFill>
                  <a:srgbClr val="CC0000"/>
                </a:solidFill>
                <a:latin typeface="HelveticaNeue BlackExt" charset="0"/>
                <a:ea typeface="MS PGothic" panose="020B0600070205080204" charset="-128"/>
              </a:defRPr>
            </a:lvl4pPr>
            <a:lvl5pPr marL="2037715" indent="-226695" defTabSz="915035">
              <a:defRPr sz="4500">
                <a:solidFill>
                  <a:srgbClr val="CC0000"/>
                </a:solidFill>
                <a:latin typeface="HelveticaNeue BlackExt" charset="0"/>
                <a:ea typeface="MS PGothic" panose="020B0600070205080204" charset="-128"/>
              </a:defRPr>
            </a:lvl5pPr>
            <a:lvl6pPr marL="24904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4386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396615"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49370" indent="-226695" defTabSz="915035"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defRPr/>
            </a:pPr>
            <a:fld id="{FB36A119-F847-C947-BB22-F302D6058D1A}" type="slidenum">
              <a:rPr lang="en-US" sz="1200">
                <a:solidFill>
                  <a:schemeClr val="tx1"/>
                </a:solidFill>
                <a:latin typeface="Times New Roman" panose="02020603050405020304" charset="0"/>
              </a:rPr>
            </a:fld>
            <a:endParaRPr lang="en-US" sz="1200">
              <a:solidFill>
                <a:schemeClr val="tx1"/>
              </a:solidFill>
              <a:latin typeface="Times New Roman" panose="02020603050405020304" charset="0"/>
            </a:endParaRPr>
          </a:p>
        </p:txBody>
      </p:sp>
      <p:sp>
        <p:nvSpPr>
          <p:cNvPr id="37891" name="Rectangle 2"/>
          <p:cNvSpPr>
            <a:spLocks noGrp="1" noRot="1" noChangeAspect="1" noChangeArrowheads="1" noTextEdit="1"/>
          </p:cNvSpPr>
          <p:nvPr>
            <p:ph type="sldImg"/>
          </p:nvPr>
        </p:nvSpPr>
        <p:spPr>
          <a:xfrm>
            <a:off x="1144588" y="685800"/>
            <a:ext cx="4568825" cy="3427413"/>
          </a:xfrm>
        </p:spPr>
      </p:sp>
      <p:sp>
        <p:nvSpPr>
          <p:cNvPr id="378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CA">
              <a:latin typeface="Times New Roman" panose="02020603050405020304"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D7DAFF4-BA93-6B46-AA77-DE53E12C48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lang="en-US"/>
          </a:p>
        </p:txBody>
      </p:sp>
      <p:sp>
        <p:nvSpPr>
          <p:cNvPr id="3" name="Picture Placeholder 2"/>
          <p:cNvSpPr>
            <a:spLocks noGrp="1"/>
          </p:cNvSpPr>
          <p:nvPr>
            <p:ph type="pic" idx="1" hasCustomPrompt="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anose="020B0604020202020204"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endParaRPr lang="en-US"/>
          </a:p>
        </p:txBody>
      </p:sp>
      <p:sp>
        <p:nvSpPr>
          <p:cNvPr id="5" name="Date Placeholder 4"/>
          <p:cNvSpPr>
            <a:spLocks noGrp="1"/>
          </p:cNvSpPr>
          <p:nvPr>
            <p:ph type="dt" sz="half" idx="10"/>
          </p:nvPr>
        </p:nvSpPr>
        <p:spPr/>
        <p:txBody>
          <a:bodyPr/>
          <a:lstStyle/>
          <a:p>
            <a:fld id="{3D7DAFF4-BA93-6B46-AA77-DE53E12C483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lang="en-US"/>
          </a:p>
        </p:txBody>
      </p:sp>
      <p:sp>
        <p:nvSpPr>
          <p:cNvPr id="3" name="Picture Placeholder 2"/>
          <p:cNvSpPr>
            <a:spLocks noGrp="1"/>
          </p:cNvSpPr>
          <p:nvPr>
            <p:ph type="pic" idx="1" hasCustomPrompt="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anose="020B0604020202020204"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endParaRPr lang="en-US"/>
          </a:p>
        </p:txBody>
      </p:sp>
      <p:sp>
        <p:nvSpPr>
          <p:cNvPr id="5" name="Date Placeholder 4"/>
          <p:cNvSpPr>
            <a:spLocks noGrp="1"/>
          </p:cNvSpPr>
          <p:nvPr>
            <p:ph type="dt" sz="half" idx="10"/>
          </p:nvPr>
        </p:nvSpPr>
        <p:spPr/>
        <p:txBody>
          <a:bodyPr/>
          <a:lstStyle/>
          <a:p>
            <a:fld id="{3D7DAFF4-BA93-6B46-AA77-DE53E12C483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lang="en-US"/>
          </a:p>
        </p:txBody>
      </p:sp>
      <p:sp>
        <p:nvSpPr>
          <p:cNvPr id="3" name="Picture Placeholder 2"/>
          <p:cNvSpPr>
            <a:spLocks noGrp="1"/>
          </p:cNvSpPr>
          <p:nvPr>
            <p:ph type="pic" idx="1" hasCustomPrompt="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anose="020B0604020202020204"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endParaRPr lang="en-US"/>
          </a:p>
        </p:txBody>
      </p:sp>
      <p:sp>
        <p:nvSpPr>
          <p:cNvPr id="5" name="Date Placeholder 4"/>
          <p:cNvSpPr>
            <a:spLocks noGrp="1"/>
          </p:cNvSpPr>
          <p:nvPr>
            <p:ph type="dt" sz="half" idx="10"/>
          </p:nvPr>
        </p:nvSpPr>
        <p:spPr/>
        <p:txBody>
          <a:bodyPr/>
          <a:lstStyle/>
          <a:p>
            <a:fld id="{3D7DAFF4-BA93-6B46-AA77-DE53E12C483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6B4EA-A0EF-5E4D-96DF-D9C31C61C32E}" type="slidenum">
              <a:rPr lang="en-US" smtClean="0"/>
            </a:fld>
            <a:endParaRPr lang="en-US"/>
          </a:p>
        </p:txBody>
      </p:sp>
      <p:sp>
        <p:nvSpPr>
          <p:cNvPr id="11" name="Picture Placeholder 2"/>
          <p:cNvSpPr>
            <a:spLocks noGrp="1"/>
          </p:cNvSpPr>
          <p:nvPr>
            <p:ph type="pic" idx="13" hasCustomPrompt="1"/>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anose="020B0604020202020204"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a:p>
        </p:txBody>
      </p:sp>
      <p:sp>
        <p:nvSpPr>
          <p:cNvPr id="16" name="Picture Placeholder 2"/>
          <p:cNvSpPr>
            <a:spLocks noGrp="1"/>
          </p:cNvSpPr>
          <p:nvPr>
            <p:ph type="pic" idx="14" hasCustomPrompt="1"/>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anose="020B0604020202020204"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a:p>
        </p:txBody>
      </p:sp>
      <p:sp>
        <p:nvSpPr>
          <p:cNvPr id="17" name="Picture Placeholder 2"/>
          <p:cNvSpPr>
            <a:spLocks noGrp="1"/>
          </p:cNvSpPr>
          <p:nvPr>
            <p:ph type="pic" idx="15" hasCustomPrompt="1"/>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anose="020B0604020202020204"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a:p>
        </p:txBody>
      </p:sp>
      <p:sp>
        <p:nvSpPr>
          <p:cNvPr id="18" name="Picture Placeholder 2"/>
          <p:cNvSpPr>
            <a:spLocks noGrp="1"/>
          </p:cNvSpPr>
          <p:nvPr>
            <p:ph type="pic" idx="16" hasCustomPrompt="1"/>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anose="020B0604020202020204"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a:p>
        </p:txBody>
      </p:sp>
      <p:sp>
        <p:nvSpPr>
          <p:cNvPr id="19" name="Picture Placeholder 2"/>
          <p:cNvSpPr>
            <a:spLocks noGrp="1"/>
          </p:cNvSpPr>
          <p:nvPr>
            <p:ph type="pic" idx="17" hasCustomPrompt="1"/>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anose="020B0604020202020204"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4" name="Date Placeholder 3"/>
          <p:cNvSpPr>
            <a:spLocks noGrp="1"/>
          </p:cNvSpPr>
          <p:nvPr>
            <p:ph type="dt" sz="half" idx="10"/>
          </p:nvPr>
        </p:nvSpPr>
        <p:spPr/>
        <p:txBody>
          <a:bodyPr/>
          <a:lstStyle/>
          <a:p>
            <a:fld id="{3D7DAFF4-BA93-6B46-AA77-DE53E12C48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4" name="Date Placeholder 3"/>
          <p:cNvSpPr>
            <a:spLocks noGrp="1"/>
          </p:cNvSpPr>
          <p:nvPr>
            <p:ph type="dt" sz="half" idx="10"/>
          </p:nvPr>
        </p:nvSpPr>
        <p:spPr/>
        <p:txBody>
          <a:bodyPr/>
          <a:lstStyle/>
          <a:p>
            <a:fld id="{3D7DAFF4-BA93-6B46-AA77-DE53E12C48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4" name="Date Placeholder 3"/>
          <p:cNvSpPr>
            <a:spLocks noGrp="1"/>
          </p:cNvSpPr>
          <p:nvPr>
            <p:ph type="dt" sz="half" idx="10"/>
          </p:nvPr>
        </p:nvSpPr>
        <p:spPr/>
        <p:txBody>
          <a:bodyPr/>
          <a:lstStyle/>
          <a:p>
            <a:fld id="{3D7DAFF4-BA93-6B46-AA77-DE53E12C48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a:t>Click to edit Master title style</a:t>
            </a:r>
            <a:endParaRPr lang="en-US"/>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D7DAFF4-BA93-6B46-AA77-DE53E12C48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6B4EA-A0EF-5E4D-96DF-D9C31C61C32E}" type="slidenum">
              <a:rPr lang="en-US" smtClean="0"/>
            </a:fld>
            <a:endParaRPr lang="en-US"/>
          </a:p>
        </p:txBody>
      </p:sp>
      <p:sp>
        <p:nvSpPr>
          <p:cNvPr id="8" name="Picture Placeholder 7"/>
          <p:cNvSpPr>
            <a:spLocks noGrp="1"/>
          </p:cNvSpPr>
          <p:nvPr>
            <p:ph type="pic" sz="quarter" idx="13" hasCustomPrompt="1"/>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anose="020B0604020202020204" pitchFamily="34" charset="0"/>
              <a:buNone/>
              <a:defRPr/>
            </a:lvl1pPr>
          </a:lstStyle>
          <a:p>
            <a:r>
              <a:rPr lang="en-US"/>
              <a:t>Drag picture to placeholder or click icon to add</a:t>
            </a:r>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D7DAFF4-BA93-6B46-AA77-DE53E12C48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a:t>Click to edit Master title style</a:t>
            </a:r>
            <a:endParaRPr lang="en-US"/>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9030" indent="-336550">
              <a:defRPr sz="1800"/>
            </a:lvl8pPr>
            <a:lvl9pPr marL="2399030" indent="-336550">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9030" indent="-336550">
              <a:defRPr sz="1800"/>
            </a:lvl8pPr>
            <a:lvl9pPr marL="2399030" indent="-336550">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5" name="Date Placeholder 4"/>
          <p:cNvSpPr>
            <a:spLocks noGrp="1"/>
          </p:cNvSpPr>
          <p:nvPr>
            <p:ph type="dt" sz="half" idx="10"/>
          </p:nvPr>
        </p:nvSpPr>
        <p:spPr/>
        <p:txBody>
          <a:bodyPr/>
          <a:lstStyle/>
          <a:p>
            <a:fld id="{3D7DAFF4-BA93-6B46-AA77-DE53E12C483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9030" indent="-336550">
              <a:defRPr sz="1600"/>
            </a:lvl8pPr>
            <a:lvl9pPr marL="2399030" indent="-336550">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9030" indent="-336550">
              <a:defRPr sz="1600"/>
            </a:lvl8pPr>
            <a:lvl9pPr marL="2399030" indent="-336550">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7" name="Date Placeholder 6"/>
          <p:cNvSpPr>
            <a:spLocks noGrp="1"/>
          </p:cNvSpPr>
          <p:nvPr>
            <p:ph type="dt" sz="half" idx="10"/>
          </p:nvPr>
        </p:nvSpPr>
        <p:spPr/>
        <p:txBody>
          <a:bodyPr/>
          <a:lstStyle/>
          <a:p>
            <a:fld id="{3D7DAFF4-BA93-6B46-AA77-DE53E12C483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A6B4EA-A0EF-5E4D-96DF-D9C31C61C32E}" type="slidenum">
              <a:rPr lang="en-US" smtClean="0"/>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D7DAFF4-BA93-6B46-AA77-DE53E12C483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DAFF4-BA93-6B46-AA77-DE53E12C483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lang="en-US"/>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9030" indent="-336550">
              <a:defRPr sz="1800"/>
            </a:lvl8pPr>
            <a:lvl9pPr marL="2399030" indent="-336550">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D7DAFF4-BA93-6B46-AA77-DE53E12C483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A6B4EA-A0EF-5E4D-96DF-D9C31C61C32E}" type="slidenum">
              <a:rPr lang="en-US" smtClean="0"/>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a:t>Click to edit Master title style</a:t>
            </a:r>
            <a:endParaRPr lang="en-US"/>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3D7DAFF4-BA93-6B46-AA77-DE53E12C483F}" type="datetimeFigureOut">
              <a:rPr lang="en-US" smtClean="0"/>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70A6B4EA-A0EF-5E4D-96DF-D9C31C61C32E}"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wipe/>
  </p:transition>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5"/>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5"/>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5"/>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5"/>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5"/>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6130" indent="-336550" algn="l" defTabSz="914400" rtl="0" eaLnBrk="1" latinLnBrk="0" hangingPunct="1">
        <a:spcBef>
          <a:spcPct val="20000"/>
        </a:spcBef>
        <a:buFontTx/>
        <a:buBlip>
          <a:blip r:embed="rId15"/>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9030" indent="-336550" algn="l" defTabSz="914400" rtl="0" eaLnBrk="1" latinLnBrk="0" hangingPunct="1">
        <a:spcBef>
          <a:spcPct val="20000"/>
        </a:spcBef>
        <a:buFontTx/>
        <a:buBlip>
          <a:blip r:embed="rId15"/>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5"/>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8005" indent="-336550" algn="l" defTabSz="914400" rtl="0" eaLnBrk="1" latinLnBrk="0" hangingPunct="1">
        <a:spcBef>
          <a:spcPct val="20000"/>
        </a:spcBef>
        <a:buFontTx/>
        <a:buBlip>
          <a:blip r:embed="rId15"/>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image" Target="../media/image5.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9" Type="http://schemas.openxmlformats.org/officeDocument/2006/relationships/image" Target="../media/image36.jpeg"/><Relationship Id="rId8" Type="http://schemas.openxmlformats.org/officeDocument/2006/relationships/image" Target="../media/image35.jpeg"/><Relationship Id="rId7" Type="http://schemas.openxmlformats.org/officeDocument/2006/relationships/image" Target="../media/image5.pn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1" Type="http://schemas.openxmlformats.org/officeDocument/2006/relationships/slideLayout" Target="../slideLayouts/slideLayout2.xml"/><Relationship Id="rId10" Type="http://schemas.openxmlformats.org/officeDocument/2006/relationships/image" Target="../media/image37.jpeg"/><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png"/><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0.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5.xml"/><Relationship Id="rId2" Type="http://schemas.openxmlformats.org/officeDocument/2006/relationships/image" Target="../media/image5.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jpeg"/><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51.jpeg"/><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5.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0.jpeg"/><Relationship Id="rId2" Type="http://schemas.openxmlformats.org/officeDocument/2006/relationships/image" Target="../media/image53.jpeg"/><Relationship Id="rId1"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62.jpeg"/><Relationship Id="rId1" Type="http://schemas.openxmlformats.org/officeDocument/2006/relationships/image" Target="../media/image61.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image" Target="../media/image63.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8.png"/><Relationship Id="rId1"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31" name="Rectangle 11"/>
          <p:cNvSpPr>
            <a:spLocks noGrp="1" noChangeArrowheads="1"/>
          </p:cNvSpPr>
          <p:nvPr>
            <p:ph type="ctrTitle"/>
          </p:nvPr>
        </p:nvSpPr>
        <p:spPr>
          <a:xfrm>
            <a:off x="3833444" y="1876524"/>
            <a:ext cx="5000997" cy="2057853"/>
          </a:xfrm>
        </p:spPr>
        <p:txBody>
          <a:bodyPr/>
          <a:lstStyle/>
          <a:p>
            <a:pPr eaLnBrk="1" hangingPunct="1">
              <a:lnSpc>
                <a:spcPct val="75000"/>
              </a:lnSpc>
              <a:defRPr/>
            </a:pPr>
            <a:r>
              <a:rPr lang="en-US" sz="80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VIP Buyer System</a:t>
            </a:r>
            <a:endParaRPr lang="en-US" sz="80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 name="Rectangle 14"/>
          <p:cNvSpPr>
            <a:spLocks noChangeArrowheads="1"/>
          </p:cNvSpPr>
          <p:nvPr/>
        </p:nvSpPr>
        <p:spPr bwMode="auto">
          <a:xfrm>
            <a:off x="1019350" y="713199"/>
            <a:ext cx="36663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spcAft>
                <a:spcPct val="30000"/>
              </a:spcAft>
              <a:buClr>
                <a:schemeClr val="accent1"/>
              </a:buClr>
              <a:defRPr/>
            </a:pPr>
            <a:r>
              <a:rPr lang="en-US" sz="4400" b="1" i="1" dirty="0">
                <a:latin typeface="Arial Unicode MS" panose="020B0604020202020204" pitchFamily="34" charset="-128"/>
                <a:ea typeface="Arial Unicode MS" panose="020B0604020202020204" pitchFamily="34" charset="-128"/>
                <a:cs typeface="Arial Unicode MS" panose="020B0604020202020204" pitchFamily="34" charset="-128"/>
              </a:rPr>
              <a:t>Our Exclusive</a:t>
            </a:r>
            <a:endParaRPr lang="en-US" sz="4400" b="1"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9350" y="1779369"/>
            <a:ext cx="2943051" cy="4207287"/>
          </a:xfrm>
          <a:prstGeom prst="rect">
            <a:avLst/>
          </a:prstGeom>
          <a:ln>
            <a:noFill/>
          </a:ln>
          <a:effectLst>
            <a:softEdge rad="112500"/>
          </a:effectLst>
        </p:spPr>
      </p:pic>
      <p:pic>
        <p:nvPicPr>
          <p:cNvPr id="2" name="Picture 1" descr="Birdsong-Group_2021"/>
          <p:cNvPicPr>
            <a:picLocks noChangeAspect="1"/>
          </p:cNvPicPr>
          <p:nvPr/>
        </p:nvPicPr>
        <p:blipFill>
          <a:blip r:embed="rId2"/>
          <a:stretch>
            <a:fillRect/>
          </a:stretch>
        </p:blipFill>
        <p:spPr>
          <a:xfrm>
            <a:off x="4828540" y="4328160"/>
            <a:ext cx="3011170" cy="15557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131"/>
                                        </p:tgtEl>
                                        <p:attrNameLst>
                                          <p:attrName>style.visibility</p:attrName>
                                        </p:attrNameLst>
                                      </p:cBhvr>
                                      <p:to>
                                        <p:strVal val="visible"/>
                                      </p:to>
                                    </p:set>
                                    <p:anim calcmode="lin" valueType="num">
                                      <p:cBhvr>
                                        <p:cTn id="11" dur="500" fill="hold"/>
                                        <p:tgtEl>
                                          <p:spTgt spid="5131"/>
                                        </p:tgtEl>
                                        <p:attrNameLst>
                                          <p:attrName>ppt_w</p:attrName>
                                        </p:attrNameLst>
                                      </p:cBhvr>
                                      <p:tavLst>
                                        <p:tav tm="0">
                                          <p:val>
                                            <p:fltVal val="0"/>
                                          </p:val>
                                        </p:tav>
                                        <p:tav tm="100000">
                                          <p:val>
                                            <p:strVal val="#ppt_w"/>
                                          </p:val>
                                        </p:tav>
                                      </p:tavLst>
                                    </p:anim>
                                    <p:anim calcmode="lin" valueType="num">
                                      <p:cBhvr>
                                        <p:cTn id="12" dur="500" fill="hold"/>
                                        <p:tgtEl>
                                          <p:spTgt spid="5131"/>
                                        </p:tgtEl>
                                        <p:attrNameLst>
                                          <p:attrName>ppt_h</p:attrName>
                                        </p:attrNameLst>
                                      </p:cBhvr>
                                      <p:tavLst>
                                        <p:tav tm="0">
                                          <p:val>
                                            <p:fltVal val="0"/>
                                          </p:val>
                                        </p:tav>
                                        <p:tav tm="100000">
                                          <p:val>
                                            <p:strVal val="#ppt_h"/>
                                          </p:val>
                                        </p:tav>
                                      </p:tavLst>
                                    </p:anim>
                                    <p:animEffect transition="in" filter="fade">
                                      <p:cBhvr>
                                        <p:cTn id="13" dur="500"/>
                                        <p:tgtEl>
                                          <p:spTgt spid="5131"/>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p:bldP spid="174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94103" y="453002"/>
            <a:ext cx="5192110" cy="1494569"/>
          </a:xfrm>
          <a:effectLst>
            <a:outerShdw dist="12700" algn="ctr" rotWithShape="0">
              <a:schemeClr val="tx1">
                <a:alpha val="50000"/>
              </a:schemeClr>
            </a:outerShdw>
          </a:effectLst>
        </p:spPr>
        <p:txBody>
          <a:bodyPr>
            <a:normAutofit/>
          </a:bodyPr>
          <a:lstStyle/>
          <a:p>
            <a:pPr eaLnBrk="1" hangingPunct="1"/>
            <a:r>
              <a:rPr lang="en-US" sz="4600" b="1" dirty="0">
                <a:solidFill>
                  <a:srgbClr val="CC0000"/>
                </a:solidFill>
                <a:latin typeface="Arial Unicode MS" charset="0"/>
                <a:cs typeface="Arial Unicode MS" charset="0"/>
              </a:rPr>
              <a:t>Shocking Fact!</a:t>
            </a:r>
            <a:endParaRPr lang="en-US" sz="4600" b="1" dirty="0">
              <a:solidFill>
                <a:srgbClr val="CC0000"/>
              </a:solidFill>
              <a:latin typeface="Arial Unicode MS" charset="0"/>
              <a:cs typeface="Arial Unicode MS" charset="0"/>
            </a:endParaRPr>
          </a:p>
        </p:txBody>
      </p:sp>
      <p:sp>
        <p:nvSpPr>
          <p:cNvPr id="25602" name="Rectangle 3"/>
          <p:cNvSpPr>
            <a:spLocks noGrp="1" noChangeArrowheads="1"/>
          </p:cNvSpPr>
          <p:nvPr>
            <p:ph idx="1"/>
          </p:nvPr>
        </p:nvSpPr>
        <p:spPr>
          <a:xfrm>
            <a:off x="4066058" y="1658058"/>
            <a:ext cx="4648200" cy="4267200"/>
          </a:xfrm>
          <a:effectLst>
            <a:outerShdw dist="35921" dir="2700000" algn="ctr" rotWithShape="0">
              <a:schemeClr val="bg1"/>
            </a:outerShdw>
          </a:effectLst>
        </p:spPr>
        <p:txBody>
          <a:bodyPr>
            <a:normAutofit fontScale="25000" lnSpcReduction="20000"/>
          </a:bodyPr>
          <a:lstStyle/>
          <a:p>
            <a:pPr algn="ctr" eaLnBrk="1" hangingPunct="1">
              <a:lnSpc>
                <a:spcPct val="100000"/>
              </a:lnSpc>
              <a:buClr>
                <a:srgbClr val="CC0000"/>
              </a:buClr>
              <a:buSzPct val="150000"/>
              <a:buFontTx/>
              <a:buNone/>
            </a:pPr>
            <a:r>
              <a:rPr lang="en-US" sz="11200" b="1" dirty="0">
                <a:latin typeface="Arial Unicode MS" panose="020B0604020202020204" pitchFamily="34" charset="-128"/>
                <a:ea typeface="Arial Unicode MS" panose="020B0604020202020204" pitchFamily="34" charset="-128"/>
                <a:cs typeface="Arial Unicode MS" panose="020B0604020202020204" pitchFamily="34" charset="-128"/>
              </a:rPr>
              <a:t>According to Research and Survey’s  </a:t>
            </a:r>
            <a:endParaRPr lang="en-US" sz="112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eaLnBrk="1" hangingPunct="1">
              <a:lnSpc>
                <a:spcPct val="100000"/>
              </a:lnSpc>
              <a:buClr>
                <a:srgbClr val="CC0000"/>
              </a:buClr>
              <a:buSzPct val="150000"/>
              <a:buFontTx/>
              <a:buNone/>
            </a:pPr>
            <a:r>
              <a:rPr lang="en-US" sz="11200" b="1" dirty="0">
                <a:latin typeface="Arial Unicode MS" panose="020B0604020202020204" pitchFamily="34" charset="-128"/>
                <a:ea typeface="Arial Unicode MS" panose="020B0604020202020204" pitchFamily="34" charset="-128"/>
                <a:cs typeface="Arial Unicode MS" panose="020B0604020202020204" pitchFamily="34" charset="-128"/>
              </a:rPr>
              <a:t> 69% of Buyers</a:t>
            </a:r>
            <a:endParaRPr lang="en-US" sz="112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eaLnBrk="1" hangingPunct="1">
              <a:lnSpc>
                <a:spcPct val="100000"/>
              </a:lnSpc>
              <a:buClr>
                <a:srgbClr val="CC0000"/>
              </a:buClr>
              <a:buSzPct val="150000"/>
              <a:buFontTx/>
              <a:buNone/>
            </a:pPr>
            <a:r>
              <a:rPr lang="en-US" sz="112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12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DO NOT GO BACK </a:t>
            </a:r>
            <a:r>
              <a:rPr lang="en-US" sz="11200" b="1" dirty="0">
                <a:latin typeface="Arial Unicode MS" panose="020B0604020202020204" pitchFamily="34" charset="-128"/>
                <a:ea typeface="Arial Unicode MS" panose="020B0604020202020204" pitchFamily="34" charset="-128"/>
                <a:cs typeface="Arial Unicode MS" panose="020B0604020202020204" pitchFamily="34" charset="-128"/>
              </a:rPr>
              <a:t>to </a:t>
            </a:r>
            <a:endParaRPr lang="en-US" sz="112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eaLnBrk="1" hangingPunct="1">
              <a:lnSpc>
                <a:spcPct val="100000"/>
              </a:lnSpc>
              <a:buClr>
                <a:srgbClr val="CC0000"/>
              </a:buClr>
              <a:buSzPct val="150000"/>
              <a:buFontTx/>
              <a:buNone/>
            </a:pPr>
            <a:r>
              <a:rPr lang="en-US" sz="11200" b="1" dirty="0">
                <a:latin typeface="Arial Unicode MS" panose="020B0604020202020204" pitchFamily="34" charset="-128"/>
                <a:ea typeface="Arial Unicode MS" panose="020B0604020202020204" pitchFamily="34" charset="-128"/>
                <a:cs typeface="Arial Unicode MS" panose="020B0604020202020204" pitchFamily="34" charset="-128"/>
              </a:rPr>
              <a:t>   the same real estate agent to do another transaction</a:t>
            </a:r>
            <a:endParaRPr lang="en-US" sz="112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65000"/>
              </a:lnSpc>
              <a:buClr>
                <a:srgbClr val="CC0000"/>
              </a:buClr>
              <a:buSzPct val="150000"/>
              <a:buFontTx/>
              <a:buNone/>
            </a:pPr>
            <a:endParaRPr lang="en-US" sz="16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1" eaLnBrk="1" hangingPunct="1">
              <a:lnSpc>
                <a:spcPct val="65000"/>
              </a:lnSpc>
              <a:buClr>
                <a:srgbClr val="CC0000"/>
              </a:buClr>
              <a:buSzPct val="150000"/>
              <a:buFontTx/>
              <a:buNone/>
            </a:pPr>
            <a:r>
              <a:rPr lang="en-US" sz="3200" b="1" dirty="0">
                <a:latin typeface="Arial Unicode MS" panose="020B0604020202020204" pitchFamily="34" charset="-128"/>
                <a:ea typeface="Arial Unicode MS" panose="020B0604020202020204" pitchFamily="34" charset="-128"/>
                <a:cs typeface="Arial Unicode MS" panose="020B0604020202020204" pitchFamily="34" charset="-128"/>
              </a:rPr>
              <a:t>*Based on National Association of Realtor Statistics</a:t>
            </a:r>
            <a:endParaRPr lang="en-US" sz="32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rotWithShape="1">
          <a:blip r:embed="rId1"/>
          <a:srcRect r="24506"/>
          <a:stretch>
            <a:fillRect/>
          </a:stretch>
        </p:blipFill>
        <p:spPr>
          <a:xfrm>
            <a:off x="750940" y="894283"/>
            <a:ext cx="3221478" cy="4267200"/>
          </a:xfrm>
          <a:prstGeom prst="rect">
            <a:avLst/>
          </a:prstGeom>
          <a:ln w="28575">
            <a:solidFill>
              <a:srgbClr val="0000FF"/>
            </a:solidFill>
          </a:ln>
        </p:spPr>
      </p:pic>
      <p:pic>
        <p:nvPicPr>
          <p:cNvPr id="9" name="Content Placeholder 8" descr="Birdsong-Group_2021"/>
          <p:cNvPicPr>
            <a:picLocks noChangeAspect="1"/>
          </p:cNvPicPr>
          <p:nvPr/>
        </p:nvPicPr>
        <p:blipFill>
          <a:blip r:embed="rId2"/>
          <a:stretch>
            <a:fillRect/>
          </a:stretch>
        </p:blipFill>
        <p:spPr>
          <a:xfrm>
            <a:off x="6757035" y="5495290"/>
            <a:ext cx="1957070" cy="10287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ccel="50000" decel="50000" autoRev="1" fill="hold" grpId="0" nodeType="afterEffect">
                                  <p:stCondLst>
                                    <p:cond delay="0"/>
                                  </p:stCondLst>
                                  <p:childTnLst>
                                    <p:animScale>
                                      <p:cBhvr>
                                        <p:cTn id="6" dur="2000" fill="hold"/>
                                        <p:tgtEl>
                                          <p:spTgt spid="5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44596" y="418974"/>
            <a:ext cx="3810000" cy="3138487"/>
          </a:xfrm>
          <a:effectLst>
            <a:outerShdw dist="28398" dir="1593903" algn="ctr" rotWithShape="0">
              <a:schemeClr val="tx1">
                <a:alpha val="50000"/>
              </a:schemeClr>
            </a:outerShdw>
          </a:effectLst>
        </p:spPr>
        <p:txBody>
          <a:bodyPr>
            <a:noAutofit/>
          </a:bodyPr>
          <a:lstStyle/>
          <a:p>
            <a:pPr algn="ctr" eaLnBrk="1" hangingPunct="1"/>
            <a:r>
              <a:rPr lang="en-US" sz="4400" b="1" dirty="0">
                <a:solidFill>
                  <a:srgbClr val="CC0000"/>
                </a:solidFill>
                <a:effectLst/>
                <a:latin typeface="Arial Unicode MS" charset="0"/>
                <a:cs typeface="Arial Unicode MS" charset="0"/>
              </a:rPr>
              <a:t>Reasons People May Not Go Back To Their Agent</a:t>
            </a:r>
            <a:endParaRPr lang="en-US" sz="4400" b="1" dirty="0">
              <a:solidFill>
                <a:srgbClr val="CC0000"/>
              </a:solidFill>
              <a:effectLst/>
              <a:latin typeface="Arial Unicode MS" charset="0"/>
              <a:cs typeface="Arial Unicode MS" charset="0"/>
            </a:endParaRPr>
          </a:p>
        </p:txBody>
      </p:sp>
      <p:sp>
        <p:nvSpPr>
          <p:cNvPr id="27651" name="Rectangle 13"/>
          <p:cNvSpPr>
            <a:spLocks noChangeArrowheads="1"/>
          </p:cNvSpPr>
          <p:nvPr/>
        </p:nvSpPr>
        <p:spPr bwMode="auto">
          <a:xfrm>
            <a:off x="381000" y="0"/>
            <a:ext cx="9144000" cy="914400"/>
          </a:xfrm>
          <a:prstGeom prst="rect">
            <a:avLst/>
          </a:prstGeom>
          <a:noFill/>
          <a:ln>
            <a:noFill/>
          </a:ln>
          <a:effectLst>
            <a:outerShdw blurRad="63500" dist="29783" dir="1514402"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75000"/>
              </a:lnSpc>
              <a:defRPr/>
            </a:pPr>
            <a:endParaRPr lang="en-US" sz="3400" b="1">
              <a:solidFill>
                <a:schemeClr val="tx1"/>
              </a:solidFill>
              <a:latin typeface="Arial Unicode MS" charset="0"/>
              <a:cs typeface="Arial Unicode MS" charset="0"/>
            </a:endParaRPr>
          </a:p>
        </p:txBody>
      </p:sp>
      <p:sp>
        <p:nvSpPr>
          <p:cNvPr id="27652" name="Text Box 22"/>
          <p:cNvSpPr txBox="1">
            <a:spLocks noChangeArrowheads="1"/>
          </p:cNvSpPr>
          <p:nvPr/>
        </p:nvSpPr>
        <p:spPr bwMode="auto">
          <a:xfrm>
            <a:off x="1203325" y="4802188"/>
            <a:ext cx="184150" cy="222250"/>
          </a:xfrm>
          <a:prstGeom prst="rect">
            <a:avLst/>
          </a:prstGeom>
          <a:noFill/>
          <a:ln>
            <a:noFill/>
          </a:ln>
          <a:effectLst>
            <a:outerShdw blurRad="63500" dist="107763" dir="18900000" algn="ctr" rotWithShape="0">
              <a:srgbClr val="C0C0C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800">
                <a:solidFill>
                  <a:schemeClr val="tx1"/>
                </a:solidFill>
                <a:latin typeface="Calibri" panose="020F0502020204030204" charset="0"/>
                <a:ea typeface="MS PGothic" panose="020B0600070205080204" charset="-128"/>
              </a:defRPr>
            </a:lvl1pPr>
            <a:lvl2pPr marL="742950" indent="-285750">
              <a:defRPr sz="2400">
                <a:solidFill>
                  <a:schemeClr val="tx1"/>
                </a:solidFill>
                <a:latin typeface="Calibri" panose="020F0502020204030204" charset="0"/>
                <a:ea typeface="MS PGothic" panose="020B0600070205080204" charset="-128"/>
              </a:defRPr>
            </a:lvl2pPr>
            <a:lvl3pPr>
              <a:defRPr sz="2000">
                <a:solidFill>
                  <a:schemeClr val="tx1"/>
                </a:solidFill>
                <a:latin typeface="Calibri" panose="020F0502020204030204" charset="0"/>
                <a:ea typeface="MS PGothic" panose="020B0600070205080204" charset="-128"/>
              </a:defRPr>
            </a:lvl3pPr>
            <a:lvl4pPr>
              <a:defRPr>
                <a:solidFill>
                  <a:schemeClr val="tx1"/>
                </a:solidFill>
                <a:latin typeface="Calibri" panose="020F0502020204030204" charset="0"/>
                <a:ea typeface="MS PGothic" panose="020B0600070205080204" charset="-128"/>
              </a:defRPr>
            </a:lvl4pPr>
            <a:lvl5pPr>
              <a:defRPr>
                <a:solidFill>
                  <a:schemeClr val="tx1"/>
                </a:solidFill>
                <a:latin typeface="Calibri" panose="020F0502020204030204" charset="0"/>
                <a:ea typeface="MS PGothic" panose="020B0600070205080204" charset="-128"/>
              </a:defRPr>
            </a:lvl5pPr>
            <a:lvl6pPr eaLnBrk="0" fontAlgn="base" hangingPunct="0">
              <a:spcAft>
                <a:spcPct val="0"/>
              </a:spcAft>
              <a:buFont typeface="Arial" panose="020B0604020202020204" pitchFamily="34" charset="0"/>
              <a:defRPr>
                <a:solidFill>
                  <a:schemeClr val="tx1"/>
                </a:solidFill>
                <a:latin typeface="Calibri" panose="020F0502020204030204" charset="0"/>
                <a:ea typeface="MS PGothic" panose="020B0600070205080204" charset="-128"/>
              </a:defRPr>
            </a:lvl6pPr>
            <a:lvl7pPr eaLnBrk="0" fontAlgn="base" hangingPunct="0">
              <a:spcAft>
                <a:spcPct val="0"/>
              </a:spcAft>
              <a:buFont typeface="Arial" panose="020B0604020202020204" pitchFamily="34" charset="0"/>
              <a:defRPr>
                <a:solidFill>
                  <a:schemeClr val="tx1"/>
                </a:solidFill>
                <a:latin typeface="Calibri" panose="020F0502020204030204" charset="0"/>
                <a:ea typeface="MS PGothic" panose="020B0600070205080204" charset="-128"/>
              </a:defRPr>
            </a:lvl7pPr>
            <a:lvl8pPr eaLnBrk="0" fontAlgn="base" hangingPunct="0">
              <a:spcAft>
                <a:spcPct val="0"/>
              </a:spcAft>
              <a:buFont typeface="Arial" panose="020B0604020202020204" pitchFamily="34" charset="0"/>
              <a:defRPr>
                <a:solidFill>
                  <a:schemeClr val="tx1"/>
                </a:solidFill>
                <a:latin typeface="Calibri" panose="020F0502020204030204" charset="0"/>
                <a:ea typeface="MS PGothic" panose="020B0600070205080204" charset="-128"/>
              </a:defRPr>
            </a:lvl8pPr>
            <a:lvl9pPr eaLnBrk="0" fontAlgn="base" hangingPunct="0">
              <a:spcAft>
                <a:spcPct val="0"/>
              </a:spcAft>
              <a:buFont typeface="Arial" panose="020B0604020202020204" pitchFamily="34" charset="0"/>
              <a:defRPr>
                <a:solidFill>
                  <a:schemeClr val="tx1"/>
                </a:solidFill>
                <a:latin typeface="Calibri" panose="020F0502020204030204" charset="0"/>
                <a:ea typeface="MS PGothic" panose="020B0600070205080204" charset="-128"/>
              </a:defRPr>
            </a:lvl9pPr>
          </a:lstStyle>
          <a:p>
            <a:pPr eaLnBrk="1" hangingPunct="1">
              <a:lnSpc>
                <a:spcPct val="85000"/>
              </a:lnSpc>
              <a:defRPr/>
            </a:pPr>
            <a:endParaRPr lang="en-US" sz="1000">
              <a:solidFill>
                <a:srgbClr val="CC0000"/>
              </a:solidFill>
              <a:latin typeface="HelveticaNeue BlackExt" charset="0"/>
              <a:cs typeface="+mn-cs"/>
            </a:endParaRPr>
          </a:p>
        </p:txBody>
      </p:sp>
      <p:sp>
        <p:nvSpPr>
          <p:cNvPr id="27653" name="Text Box 24"/>
          <p:cNvSpPr txBox="1">
            <a:spLocks noChangeArrowheads="1"/>
          </p:cNvSpPr>
          <p:nvPr/>
        </p:nvSpPr>
        <p:spPr bwMode="auto">
          <a:xfrm>
            <a:off x="4632325" y="4129088"/>
            <a:ext cx="184150" cy="674687"/>
          </a:xfrm>
          <a:prstGeom prst="rect">
            <a:avLst/>
          </a:prstGeom>
          <a:noFill/>
          <a:ln>
            <a:noFill/>
          </a:ln>
          <a:effectLst>
            <a:outerShdw blurRad="63500" dist="107763" dir="18900000" algn="ctr" rotWithShape="0">
              <a:srgbClr val="C0C0C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800">
                <a:solidFill>
                  <a:schemeClr val="tx1"/>
                </a:solidFill>
                <a:latin typeface="Calibri" panose="020F0502020204030204" charset="0"/>
                <a:ea typeface="MS PGothic" panose="020B0600070205080204" charset="-128"/>
              </a:defRPr>
            </a:lvl1pPr>
            <a:lvl2pPr marL="742950" indent="-285750">
              <a:defRPr sz="2400">
                <a:solidFill>
                  <a:schemeClr val="tx1"/>
                </a:solidFill>
                <a:latin typeface="Calibri" panose="020F0502020204030204" charset="0"/>
                <a:ea typeface="MS PGothic" panose="020B0600070205080204" charset="-128"/>
              </a:defRPr>
            </a:lvl2pPr>
            <a:lvl3pPr>
              <a:defRPr sz="2000">
                <a:solidFill>
                  <a:schemeClr val="tx1"/>
                </a:solidFill>
                <a:latin typeface="Calibri" panose="020F0502020204030204" charset="0"/>
                <a:ea typeface="MS PGothic" panose="020B0600070205080204" charset="-128"/>
              </a:defRPr>
            </a:lvl3pPr>
            <a:lvl4pPr>
              <a:defRPr>
                <a:solidFill>
                  <a:schemeClr val="tx1"/>
                </a:solidFill>
                <a:latin typeface="Calibri" panose="020F0502020204030204" charset="0"/>
                <a:ea typeface="MS PGothic" panose="020B0600070205080204" charset="-128"/>
              </a:defRPr>
            </a:lvl4pPr>
            <a:lvl5pPr>
              <a:defRPr>
                <a:solidFill>
                  <a:schemeClr val="tx1"/>
                </a:solidFill>
                <a:latin typeface="Calibri" panose="020F0502020204030204" charset="0"/>
                <a:ea typeface="MS PGothic" panose="020B0600070205080204" charset="-128"/>
              </a:defRPr>
            </a:lvl5pPr>
            <a:lvl6pPr eaLnBrk="0" fontAlgn="base" hangingPunct="0">
              <a:spcAft>
                <a:spcPct val="0"/>
              </a:spcAft>
              <a:buFont typeface="Arial" panose="020B0604020202020204" pitchFamily="34" charset="0"/>
              <a:defRPr>
                <a:solidFill>
                  <a:schemeClr val="tx1"/>
                </a:solidFill>
                <a:latin typeface="Calibri" panose="020F0502020204030204" charset="0"/>
                <a:ea typeface="MS PGothic" panose="020B0600070205080204" charset="-128"/>
              </a:defRPr>
            </a:lvl6pPr>
            <a:lvl7pPr eaLnBrk="0" fontAlgn="base" hangingPunct="0">
              <a:spcAft>
                <a:spcPct val="0"/>
              </a:spcAft>
              <a:buFont typeface="Arial" panose="020B0604020202020204" pitchFamily="34" charset="0"/>
              <a:defRPr>
                <a:solidFill>
                  <a:schemeClr val="tx1"/>
                </a:solidFill>
                <a:latin typeface="Calibri" panose="020F0502020204030204" charset="0"/>
                <a:ea typeface="MS PGothic" panose="020B0600070205080204" charset="-128"/>
              </a:defRPr>
            </a:lvl7pPr>
            <a:lvl8pPr eaLnBrk="0" fontAlgn="base" hangingPunct="0">
              <a:spcAft>
                <a:spcPct val="0"/>
              </a:spcAft>
              <a:buFont typeface="Arial" panose="020B0604020202020204" pitchFamily="34" charset="0"/>
              <a:defRPr>
                <a:solidFill>
                  <a:schemeClr val="tx1"/>
                </a:solidFill>
                <a:latin typeface="Calibri" panose="020F0502020204030204" charset="0"/>
                <a:ea typeface="MS PGothic" panose="020B0600070205080204" charset="-128"/>
              </a:defRPr>
            </a:lvl8pPr>
            <a:lvl9pPr eaLnBrk="0" fontAlgn="base" hangingPunct="0">
              <a:spcAft>
                <a:spcPct val="0"/>
              </a:spcAft>
              <a:buFont typeface="Arial" panose="020B0604020202020204" pitchFamily="34" charset="0"/>
              <a:defRPr>
                <a:solidFill>
                  <a:schemeClr val="tx1"/>
                </a:solidFill>
                <a:latin typeface="Calibri" panose="020F0502020204030204" charset="0"/>
                <a:ea typeface="MS PGothic" panose="020B0600070205080204" charset="-128"/>
              </a:defRPr>
            </a:lvl9pPr>
          </a:lstStyle>
          <a:p>
            <a:pPr eaLnBrk="1" hangingPunct="1">
              <a:lnSpc>
                <a:spcPct val="85000"/>
              </a:lnSpc>
              <a:defRPr/>
            </a:pPr>
            <a:endParaRPr lang="en-US" sz="4500">
              <a:solidFill>
                <a:srgbClr val="CC0000"/>
              </a:solidFill>
              <a:latin typeface="HelveticaNeue BlackExt" charset="0"/>
              <a:cs typeface="+mn-cs"/>
            </a:endParaRPr>
          </a:p>
        </p:txBody>
      </p:sp>
      <p:pic>
        <p:nvPicPr>
          <p:cNvPr id="2"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50360" y="419100"/>
            <a:ext cx="46513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8" descr="Birdsong-Group_2021"/>
          <p:cNvPicPr>
            <a:picLocks noChangeAspect="1"/>
          </p:cNvPicPr>
          <p:nvPr/>
        </p:nvPicPr>
        <p:blipFill>
          <a:blip r:embed="rId2"/>
          <a:stretch>
            <a:fillRect/>
          </a:stretch>
        </p:blipFill>
        <p:spPr>
          <a:xfrm>
            <a:off x="871855" y="5128260"/>
            <a:ext cx="2555240" cy="131064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649"/>
                                        </p:tgtEl>
                                        <p:attrNameLst>
                                          <p:attrName>style.visibility</p:attrName>
                                        </p:attrNameLst>
                                      </p:cBhvr>
                                      <p:to>
                                        <p:strVal val="visible"/>
                                      </p:to>
                                    </p:set>
                                    <p:anim calcmode="lin" valueType="num">
                                      <p:cBhvr additive="base">
                                        <p:cTn id="7" dur="500" fill="hold"/>
                                        <p:tgtEl>
                                          <p:spTgt spid="27649"/>
                                        </p:tgtEl>
                                        <p:attrNameLst>
                                          <p:attrName>ppt_x</p:attrName>
                                        </p:attrNameLst>
                                      </p:cBhvr>
                                      <p:tavLst>
                                        <p:tav tm="0">
                                          <p:val>
                                            <p:strVal val="#ppt_x"/>
                                          </p:val>
                                        </p:tav>
                                        <p:tav tm="100000">
                                          <p:val>
                                            <p:strVal val="#ppt_x"/>
                                          </p:val>
                                        </p:tav>
                                      </p:tavLst>
                                    </p:anim>
                                    <p:anim calcmode="lin" valueType="num">
                                      <p:cBhvr additive="base">
                                        <p:cTn id="8" dur="500" fill="hold"/>
                                        <p:tgtEl>
                                          <p:spTgt spid="276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18"/>
          <p:cNvSpPr>
            <a:spLocks noChangeArrowheads="1"/>
          </p:cNvSpPr>
          <p:nvPr/>
        </p:nvSpPr>
        <p:spPr bwMode="auto">
          <a:xfrm>
            <a:off x="4408488" y="228600"/>
            <a:ext cx="4430712" cy="1676400"/>
          </a:xfrm>
          <a:prstGeom prst="rect">
            <a:avLst/>
          </a:prstGeom>
          <a:noFill/>
          <a:ln>
            <a:noFill/>
          </a:ln>
          <a:effectLst>
            <a:outerShdw blurRad="63500" dist="29783" dir="1514402"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75000"/>
              </a:lnSpc>
              <a:defRPr/>
            </a:pPr>
            <a:r>
              <a:rPr lang="en-US" sz="4400" b="1" dirty="0">
                <a:solidFill>
                  <a:schemeClr val="tx1"/>
                </a:solidFill>
                <a:effectLst>
                  <a:outerShdw blurRad="38100" dist="38100" dir="2700000" algn="tl">
                    <a:srgbClr val="000000">
                      <a:alpha val="43137"/>
                    </a:srgbClr>
                  </a:outerShdw>
                </a:effectLst>
                <a:latin typeface="Arial Unicode MS" charset="0"/>
                <a:cs typeface="Arial Unicode MS" charset="0"/>
              </a:rPr>
              <a:t>Our Most Recent Client Survey…</a:t>
            </a:r>
            <a:endParaRPr lang="en-US" sz="4400" b="1" dirty="0">
              <a:solidFill>
                <a:schemeClr val="tx1"/>
              </a:solidFill>
              <a:effectLst>
                <a:outerShdw blurRad="38100" dist="38100" dir="2700000" algn="tl">
                  <a:srgbClr val="000000">
                    <a:alpha val="43137"/>
                  </a:srgbClr>
                </a:outerShdw>
              </a:effectLst>
              <a:latin typeface="Arial Unicode MS" charset="0"/>
              <a:cs typeface="Arial Unicode MS" charset="0"/>
            </a:endParaRPr>
          </a:p>
        </p:txBody>
      </p:sp>
      <p:sp>
        <p:nvSpPr>
          <p:cNvPr id="11267" name="Rectangle 3"/>
          <p:cNvSpPr>
            <a:spLocks noGrp="1" noChangeArrowheads="1"/>
          </p:cNvSpPr>
          <p:nvPr>
            <p:ph idx="1"/>
          </p:nvPr>
        </p:nvSpPr>
        <p:spPr>
          <a:xfrm>
            <a:off x="4408488" y="1752600"/>
            <a:ext cx="4430712" cy="1600200"/>
          </a:xfrm>
          <a:effectLst>
            <a:outerShdw dist="17961" dir="2700000" algn="ctr" rotWithShape="0">
              <a:schemeClr val="tx1"/>
            </a:outerShdw>
          </a:effectLst>
        </p:spPr>
        <p:txBody>
          <a:bodyPr>
            <a:normAutofit/>
          </a:bodyPr>
          <a:lstStyle/>
          <a:p>
            <a:pPr algn="ctr" eaLnBrk="1" hangingPunct="1">
              <a:lnSpc>
                <a:spcPct val="80000"/>
              </a:lnSpc>
              <a:buClr>
                <a:srgbClr val="CC0000"/>
              </a:buClr>
              <a:buSzPct val="150000"/>
              <a:buFont typeface="Wingdings" panose="05000000000000000000" charset="0"/>
              <a:buNone/>
            </a:pPr>
            <a:r>
              <a:rPr lang="en-US" sz="2800" dirty="0">
                <a:solidFill>
                  <a:srgbClr val="CC0000"/>
                </a:solidFill>
                <a:effectLst/>
                <a:latin typeface="Arial Unicode MS" charset="0"/>
                <a:cs typeface="Arial Unicode MS" charset="0"/>
              </a:rPr>
              <a:t>…Shows that 96.4% of our clients would come back to Our Team </a:t>
            </a:r>
            <a:endParaRPr lang="en-US" sz="2800" dirty="0">
              <a:solidFill>
                <a:srgbClr val="CC0000"/>
              </a:solidFill>
              <a:effectLst/>
              <a:latin typeface="Arial Unicode MS" charset="0"/>
              <a:cs typeface="Arial Unicode MS" charset="0"/>
            </a:endParaRPr>
          </a:p>
        </p:txBody>
      </p:sp>
      <p:pic>
        <p:nvPicPr>
          <p:cNvPr id="29700"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61938" y="480034"/>
            <a:ext cx="4103687" cy="5275262"/>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2826226"/>
            <a:ext cx="4025157" cy="2670810"/>
          </a:xfrm>
          <a:prstGeom prst="rect">
            <a:avLst/>
          </a:prstGeom>
          <a:effectLst>
            <a:softEdge rad="127000"/>
          </a:effectLst>
        </p:spPr>
      </p:pic>
      <p:pic>
        <p:nvPicPr>
          <p:cNvPr id="9" name="Content Placeholder 8" descr="Birdsong-Group_2021"/>
          <p:cNvPicPr>
            <a:picLocks noChangeAspect="1"/>
          </p:cNvPicPr>
          <p:nvPr/>
        </p:nvPicPr>
        <p:blipFill>
          <a:blip r:embed="rId3"/>
          <a:stretch>
            <a:fillRect/>
          </a:stretch>
        </p:blipFill>
        <p:spPr>
          <a:xfrm>
            <a:off x="6765925" y="561340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26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a:xfrm>
            <a:off x="0" y="302830"/>
            <a:ext cx="9144000" cy="1095375"/>
          </a:xfrm>
        </p:spPr>
        <p:txBody>
          <a:bodyPr rtlCol="0">
            <a:noAutofit/>
          </a:bodyPr>
          <a:lstStyle/>
          <a:p>
            <a:pPr eaLnBrk="1" fontAlgn="auto" hangingPunct="1">
              <a:lnSpc>
                <a:spcPct val="90000"/>
              </a:lnSpc>
              <a:spcAft>
                <a:spcPts val="0"/>
              </a:spcAft>
              <a:defRPr/>
            </a:pPr>
            <a:r>
              <a:rPr lang="en-US" altLang="en-US" sz="4400" b="1" dirty="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The ABCs of</a:t>
            </a:r>
            <a:br>
              <a:rPr lang="en-US" altLang="en-US" sz="4400" b="1" dirty="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altLang="en-US" sz="4400" b="1" dirty="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Real Estate Service</a:t>
            </a:r>
            <a:endParaRPr lang="en-US" altLang="en-US" sz="4400" b="1" dirty="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86" name="Rectangle 2"/>
          <p:cNvSpPr>
            <a:spLocks noGrp="1" noChangeArrowheads="1"/>
          </p:cNvSpPr>
          <p:nvPr>
            <p:ph idx="1"/>
          </p:nvPr>
        </p:nvSpPr>
        <p:spPr>
          <a:xfrm>
            <a:off x="2703830" y="1552575"/>
            <a:ext cx="6441440" cy="5000625"/>
          </a:xfrm>
          <a:solidFill>
            <a:srgbClr val="0A2CB1"/>
          </a:solidFill>
        </p:spPr>
        <p:txBody>
          <a:bodyPr rtlCol="0">
            <a:noAutofit/>
          </a:bodyPr>
          <a:lstStyle/>
          <a:p>
            <a:pPr marL="609600" indent="-609600" eaLnBrk="1" fontAlgn="auto" hangingPunct="1">
              <a:lnSpc>
                <a:spcPct val="110000"/>
              </a:lnSpc>
              <a:spcBef>
                <a:spcPct val="0"/>
              </a:spcBef>
              <a:spcAft>
                <a:spcPct val="50000"/>
              </a:spcAft>
              <a:buClr>
                <a:schemeClr val="tx1"/>
              </a:buClr>
              <a:buFont typeface="Wingdings" panose="05000000000000000000" pitchFamily="2" charset="2"/>
              <a:buNone/>
              <a:defRPr/>
            </a:pPr>
            <a:r>
              <a:rPr lang="en-US" altLang="en-US" sz="3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(What MOST Agents do!)</a:t>
            </a:r>
            <a:endParaRPr lang="en-US" altLang="en-US" sz="3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fontAlgn="auto" hangingPunct="1">
              <a:spcBef>
                <a:spcPct val="5000"/>
              </a:spcBef>
              <a:spcAft>
                <a:spcPct val="50000"/>
              </a:spcAft>
              <a:buClr>
                <a:schemeClr val="tx1"/>
              </a:buClr>
              <a:buFont typeface="Wingdings" panose="05000000000000000000" pitchFamily="2" charset="2"/>
              <a:buNone/>
              <a:defRPr/>
            </a:pPr>
            <a:r>
              <a:rPr lang="en-US" altLang="en-US" sz="2500" b="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a:t>
            </a:r>
            <a:r>
              <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dvertise a home to get you to call them.</a:t>
            </a:r>
            <a:endPar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fontAlgn="auto" hangingPunct="1">
              <a:spcBef>
                <a:spcPct val="5000"/>
              </a:spcBef>
              <a:spcAft>
                <a:spcPct val="50000"/>
              </a:spcAft>
              <a:buClr>
                <a:schemeClr val="tx1"/>
              </a:buClr>
              <a:buFont typeface="Wingdings" panose="05000000000000000000" pitchFamily="2" charset="2"/>
              <a:buNone/>
              <a:defRPr/>
            </a:pPr>
            <a:r>
              <a:rPr lang="en-US" altLang="en-US" sz="2500" b="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B</a:t>
            </a:r>
            <a:r>
              <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eg you to come talk to them.</a:t>
            </a:r>
            <a:endPar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fontAlgn="auto" hangingPunct="1">
              <a:spcBef>
                <a:spcPct val="5000"/>
              </a:spcBef>
              <a:spcAft>
                <a:spcPct val="50000"/>
              </a:spcAft>
              <a:buClr>
                <a:schemeClr val="tx1"/>
              </a:buClr>
              <a:buFont typeface="Wingdings" panose="05000000000000000000" pitchFamily="2" charset="2"/>
              <a:buNone/>
              <a:defRPr/>
            </a:pPr>
            <a:r>
              <a:rPr lang="en-US" altLang="en-US" sz="2500" b="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a:t>
            </a:r>
            <a:r>
              <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hoose a bunch of homes THEY like.</a:t>
            </a:r>
            <a:endPar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fontAlgn="auto" hangingPunct="1">
              <a:spcBef>
                <a:spcPct val="5000"/>
              </a:spcBef>
              <a:spcAft>
                <a:spcPct val="50000"/>
              </a:spcAft>
              <a:buClr>
                <a:schemeClr val="tx1"/>
              </a:buClr>
              <a:buFont typeface="Wingdings" panose="05000000000000000000" pitchFamily="2" charset="2"/>
              <a:buNone/>
              <a:defRPr/>
            </a:pPr>
            <a:r>
              <a:rPr lang="en-US" altLang="en-US" sz="2500" b="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D</a:t>
            </a:r>
            <a:r>
              <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rive you from house to house.</a:t>
            </a:r>
            <a:endPar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fontAlgn="auto" hangingPunct="1">
              <a:spcBef>
                <a:spcPct val="5000"/>
              </a:spcBef>
              <a:spcAft>
                <a:spcPct val="50000"/>
              </a:spcAft>
              <a:buClr>
                <a:schemeClr val="tx1"/>
              </a:buClr>
              <a:buFont typeface="Wingdings" panose="05000000000000000000" pitchFamily="2" charset="2"/>
              <a:buNone/>
              <a:defRPr/>
            </a:pPr>
            <a:r>
              <a:rPr lang="en-US" altLang="en-US" sz="2500" b="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a:t>
            </a:r>
            <a:r>
              <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ncourage you to make an offer.</a:t>
            </a:r>
            <a:endPar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fontAlgn="auto" hangingPunct="1">
              <a:spcBef>
                <a:spcPct val="5000"/>
              </a:spcBef>
              <a:spcAft>
                <a:spcPct val="50000"/>
              </a:spcAft>
              <a:buClr>
                <a:schemeClr val="tx1"/>
              </a:buClr>
              <a:buFont typeface="Wingdings" panose="05000000000000000000" pitchFamily="2" charset="2"/>
              <a:buNone/>
              <a:defRPr/>
            </a:pPr>
            <a:r>
              <a:rPr lang="en-US" altLang="en-US" sz="2500" b="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F</a:t>
            </a:r>
            <a:r>
              <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eel frustrated because the homes THEY select are not to YOUR liking.</a:t>
            </a:r>
            <a:endParaRPr lang="en-US" altLang="en-US" sz="25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53281" y="2505075"/>
            <a:ext cx="2328863" cy="22193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Birdsong-Group_2021"/>
          <p:cNvPicPr>
            <a:picLocks noChangeAspect="1"/>
          </p:cNvPicPr>
          <p:nvPr/>
        </p:nvPicPr>
        <p:blipFill>
          <a:blip r:embed="rId2"/>
          <a:stretch>
            <a:fillRect/>
          </a:stretch>
        </p:blipFill>
        <p:spPr>
          <a:xfrm>
            <a:off x="261620" y="5363845"/>
            <a:ext cx="2320290" cy="11893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500" fill="hold"/>
                                        <p:tgtEl>
                                          <p:spTgt spid="16388"/>
                                        </p:tgtEl>
                                        <p:attrNameLst>
                                          <p:attrName>ppt_w</p:attrName>
                                        </p:attrNameLst>
                                      </p:cBhvr>
                                      <p:tavLst>
                                        <p:tav tm="0">
                                          <p:val>
                                            <p:fltVal val="0"/>
                                          </p:val>
                                        </p:tav>
                                        <p:tav tm="100000">
                                          <p:val>
                                            <p:strVal val="#ppt_w"/>
                                          </p:val>
                                        </p:tav>
                                      </p:tavLst>
                                    </p:anim>
                                    <p:anim calcmode="lin" valueType="num">
                                      <p:cBhvr>
                                        <p:cTn id="8" dur="500" fill="hold"/>
                                        <p:tgtEl>
                                          <p:spTgt spid="1638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16386">
                                            <p:txEl>
                                              <p:pRg st="4294967295" end="4294967295"/>
                                            </p:txEl>
                                          </p:spTgt>
                                        </p:tgtEl>
                                        <p:attrNameLst>
                                          <p:attrName>style.visibility</p:attrName>
                                        </p:attrNameLst>
                                      </p:cBhvr>
                                      <p:to>
                                        <p:strVal val="visible"/>
                                      </p:to>
                                    </p:set>
                                    <p:anim calcmode="lin" valueType="num">
                                      <p:cBhvr>
                                        <p:cTn id="12" dur="500" fill="hold"/>
                                        <p:tgtEl>
                                          <p:spTgt spid="16386">
                                            <p:txEl>
                                              <p:pRg st="4294967295" end="4294967295"/>
                                            </p:txEl>
                                          </p:spTgt>
                                        </p:tgtEl>
                                        <p:attrNameLst>
                                          <p:attrName>ppt_x</p:attrName>
                                        </p:attrNameLst>
                                      </p:cBhvr>
                                      <p:tavLst>
                                        <p:tav tm="0">
                                          <p:val>
                                            <p:strVal val="#ppt_x"/>
                                          </p:val>
                                        </p:tav>
                                        <p:tav tm="100000">
                                          <p:val>
                                            <p:strVal val="#ppt_x"/>
                                          </p:val>
                                        </p:tav>
                                      </p:tavLst>
                                    </p:anim>
                                    <p:anim calcmode="lin" valueType="num">
                                      <p:cBhvr>
                                        <p:cTn id="13" dur="500" fill="hold"/>
                                        <p:tgtEl>
                                          <p:spTgt spid="16386">
                                            <p:txEl>
                                              <p:pRg st="4294967295" end="4294967295"/>
                                            </p:txEl>
                                          </p:spTgt>
                                        </p:tgtEl>
                                        <p:attrNameLst>
                                          <p:attrName>ppt_y</p:attrName>
                                        </p:attrNameLst>
                                      </p:cBhvr>
                                      <p:tavLst>
                                        <p:tav tm="0">
                                          <p:val>
                                            <p:strVal val="#ppt_y-#ppt_h/2"/>
                                          </p:val>
                                        </p:tav>
                                        <p:tav tm="100000">
                                          <p:val>
                                            <p:strVal val="#ppt_y"/>
                                          </p:val>
                                        </p:tav>
                                      </p:tavLst>
                                    </p:anim>
                                    <p:anim calcmode="lin" valueType="num">
                                      <p:cBhvr>
                                        <p:cTn id="14" dur="500" fill="hold"/>
                                        <p:tgtEl>
                                          <p:spTgt spid="16386">
                                            <p:txEl>
                                              <p:pRg st="4294967295" end="4294967295"/>
                                            </p:txEl>
                                          </p:spTgt>
                                        </p:tgtEl>
                                        <p:attrNameLst>
                                          <p:attrName>ppt_w</p:attrName>
                                        </p:attrNameLst>
                                      </p:cBhvr>
                                      <p:tavLst>
                                        <p:tav tm="0">
                                          <p:val>
                                            <p:strVal val="#ppt_w"/>
                                          </p:val>
                                        </p:tav>
                                        <p:tav tm="100000">
                                          <p:val>
                                            <p:strVal val="#ppt_w"/>
                                          </p:val>
                                        </p:tav>
                                      </p:tavLst>
                                    </p:anim>
                                    <p:anim calcmode="lin" valueType="num">
                                      <p:cBhvr>
                                        <p:cTn id="15" dur="500" fill="hold"/>
                                        <p:tgtEl>
                                          <p:spTgt spid="16386">
                                            <p:txEl>
                                              <p:pRg st="4294967295" end="4294967295"/>
                                            </p:txEl>
                                          </p:spTgt>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7" presetClass="entr" presetSubtype="1" fill="hold" grpId="0" nodeType="afterEffect">
                                  <p:stCondLst>
                                    <p:cond delay="0"/>
                                  </p:stCondLst>
                                  <p:childTnLst>
                                    <p:set>
                                      <p:cBhvr>
                                        <p:cTn id="18" dur="1" fill="hold">
                                          <p:stCondLst>
                                            <p:cond delay="0"/>
                                          </p:stCondLst>
                                        </p:cTn>
                                        <p:tgtEl>
                                          <p:spTgt spid="16386">
                                            <p:txEl>
                                              <p:pRg st="0" end="0"/>
                                            </p:txEl>
                                          </p:spTgt>
                                        </p:tgtEl>
                                        <p:attrNameLst>
                                          <p:attrName>style.visibility</p:attrName>
                                        </p:attrNameLst>
                                      </p:cBhvr>
                                      <p:to>
                                        <p:strVal val="visible"/>
                                      </p:to>
                                    </p:set>
                                    <p:anim calcmode="lin" valueType="num">
                                      <p:cBhvr>
                                        <p:cTn id="19" dur="5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6386">
                                            <p:txEl>
                                              <p:pRg st="0" end="0"/>
                                            </p:txEl>
                                          </p:spTgt>
                                        </p:tgtEl>
                                        <p:attrNameLst>
                                          <p:attrName>ppt_y</p:attrName>
                                        </p:attrNameLst>
                                      </p:cBhvr>
                                      <p:tavLst>
                                        <p:tav tm="0">
                                          <p:val>
                                            <p:strVal val="#ppt_y-#ppt_h/2"/>
                                          </p:val>
                                        </p:tav>
                                        <p:tav tm="100000">
                                          <p:val>
                                            <p:strVal val="#ppt_y"/>
                                          </p:val>
                                        </p:tav>
                                      </p:tavLst>
                                    </p:anim>
                                    <p:anim calcmode="lin" valueType="num">
                                      <p:cBhvr>
                                        <p:cTn id="21" dur="500" fill="hold"/>
                                        <p:tgtEl>
                                          <p:spTgt spid="16386">
                                            <p:txEl>
                                              <p:pRg st="0" end="0"/>
                                            </p:txEl>
                                          </p:spTgt>
                                        </p:tgtEl>
                                        <p:attrNameLst>
                                          <p:attrName>ppt_w</p:attrName>
                                        </p:attrNameLst>
                                      </p:cBhvr>
                                      <p:tavLst>
                                        <p:tav tm="0">
                                          <p:val>
                                            <p:strVal val="#ppt_w"/>
                                          </p:val>
                                        </p:tav>
                                        <p:tav tm="100000">
                                          <p:val>
                                            <p:strVal val="#ppt_w"/>
                                          </p:val>
                                        </p:tav>
                                      </p:tavLst>
                                    </p:anim>
                                    <p:anim calcmode="lin" valueType="num">
                                      <p:cBhvr>
                                        <p:cTn id="22" dur="500" fill="hold"/>
                                        <p:tgtEl>
                                          <p:spTgt spid="16386">
                                            <p:txEl>
                                              <p:pRg st="0" end="0"/>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17" presetClass="entr" presetSubtype="1" fill="hold" grpId="0" nodeType="afterEffect">
                                  <p:stCondLst>
                                    <p:cond delay="0"/>
                                  </p:stCondLst>
                                  <p:childTnLst>
                                    <p:set>
                                      <p:cBhvr>
                                        <p:cTn id="25" dur="1" fill="hold">
                                          <p:stCondLst>
                                            <p:cond delay="0"/>
                                          </p:stCondLst>
                                        </p:cTn>
                                        <p:tgtEl>
                                          <p:spTgt spid="16386">
                                            <p:txEl>
                                              <p:pRg st="1" end="1"/>
                                            </p:txEl>
                                          </p:spTgt>
                                        </p:tgtEl>
                                        <p:attrNameLst>
                                          <p:attrName>style.visibility</p:attrName>
                                        </p:attrNameLst>
                                      </p:cBhvr>
                                      <p:to>
                                        <p:strVal val="visible"/>
                                      </p:to>
                                    </p:set>
                                    <p:anim calcmode="lin" valueType="num">
                                      <p:cBhvr>
                                        <p:cTn id="26" dur="5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16386">
                                            <p:txEl>
                                              <p:pRg st="1" end="1"/>
                                            </p:txEl>
                                          </p:spTgt>
                                        </p:tgtEl>
                                        <p:attrNameLst>
                                          <p:attrName>ppt_y</p:attrName>
                                        </p:attrNameLst>
                                      </p:cBhvr>
                                      <p:tavLst>
                                        <p:tav tm="0">
                                          <p:val>
                                            <p:strVal val="#ppt_y-#ppt_h/2"/>
                                          </p:val>
                                        </p:tav>
                                        <p:tav tm="100000">
                                          <p:val>
                                            <p:strVal val="#ppt_y"/>
                                          </p:val>
                                        </p:tav>
                                      </p:tavLst>
                                    </p:anim>
                                    <p:anim calcmode="lin" valueType="num">
                                      <p:cBhvr>
                                        <p:cTn id="28" dur="500" fill="hold"/>
                                        <p:tgtEl>
                                          <p:spTgt spid="16386">
                                            <p:txEl>
                                              <p:pRg st="1" end="1"/>
                                            </p:txEl>
                                          </p:spTgt>
                                        </p:tgtEl>
                                        <p:attrNameLst>
                                          <p:attrName>ppt_w</p:attrName>
                                        </p:attrNameLst>
                                      </p:cBhvr>
                                      <p:tavLst>
                                        <p:tav tm="0">
                                          <p:val>
                                            <p:strVal val="#ppt_w"/>
                                          </p:val>
                                        </p:tav>
                                        <p:tav tm="100000">
                                          <p:val>
                                            <p:strVal val="#ppt_w"/>
                                          </p:val>
                                        </p:tav>
                                      </p:tavLst>
                                    </p:anim>
                                    <p:anim calcmode="lin" valueType="num">
                                      <p:cBhvr>
                                        <p:cTn id="29" dur="500" fill="hold"/>
                                        <p:tgtEl>
                                          <p:spTgt spid="16386">
                                            <p:txEl>
                                              <p:pRg st="1" end="1"/>
                                            </p:txEl>
                                          </p:spTgt>
                                        </p:tgtEl>
                                        <p:attrNameLst>
                                          <p:attrName>ppt_h</p:attrName>
                                        </p:attrNameLst>
                                      </p:cBhvr>
                                      <p:tavLst>
                                        <p:tav tm="0">
                                          <p:val>
                                            <p:fltVal val="0"/>
                                          </p:val>
                                        </p:tav>
                                        <p:tav tm="100000">
                                          <p:val>
                                            <p:strVal val="#ppt_h"/>
                                          </p:val>
                                        </p:tav>
                                      </p:tavLst>
                                    </p:anim>
                                  </p:childTnLst>
                                </p:cTn>
                              </p:par>
                            </p:childTnLst>
                          </p:cTn>
                        </p:par>
                        <p:par>
                          <p:cTn id="30" fill="hold">
                            <p:stCondLst>
                              <p:cond delay="2000"/>
                            </p:stCondLst>
                            <p:childTnLst>
                              <p:par>
                                <p:cTn id="31" presetID="17" presetClass="entr" presetSubtype="1" fill="hold" grpId="0" nodeType="afterEffect">
                                  <p:stCondLst>
                                    <p:cond delay="0"/>
                                  </p:stCondLst>
                                  <p:childTnLst>
                                    <p:set>
                                      <p:cBhvr>
                                        <p:cTn id="32" dur="1" fill="hold">
                                          <p:stCondLst>
                                            <p:cond delay="0"/>
                                          </p:stCondLst>
                                        </p:cTn>
                                        <p:tgtEl>
                                          <p:spTgt spid="16386">
                                            <p:txEl>
                                              <p:pRg st="2" end="2"/>
                                            </p:txEl>
                                          </p:spTgt>
                                        </p:tgtEl>
                                        <p:attrNameLst>
                                          <p:attrName>style.visibility</p:attrName>
                                        </p:attrNameLst>
                                      </p:cBhvr>
                                      <p:to>
                                        <p:strVal val="visible"/>
                                      </p:to>
                                    </p:set>
                                    <p:anim calcmode="lin" valueType="num">
                                      <p:cBhvr>
                                        <p:cTn id="33" dur="500" fill="hold"/>
                                        <p:tgtEl>
                                          <p:spTgt spid="16386">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6386">
                                            <p:txEl>
                                              <p:pRg st="2" end="2"/>
                                            </p:txEl>
                                          </p:spTgt>
                                        </p:tgtEl>
                                        <p:attrNameLst>
                                          <p:attrName>ppt_y</p:attrName>
                                        </p:attrNameLst>
                                      </p:cBhvr>
                                      <p:tavLst>
                                        <p:tav tm="0">
                                          <p:val>
                                            <p:strVal val="#ppt_y-#ppt_h/2"/>
                                          </p:val>
                                        </p:tav>
                                        <p:tav tm="100000">
                                          <p:val>
                                            <p:strVal val="#ppt_y"/>
                                          </p:val>
                                        </p:tav>
                                      </p:tavLst>
                                    </p:anim>
                                    <p:anim calcmode="lin" valueType="num">
                                      <p:cBhvr>
                                        <p:cTn id="35" dur="500" fill="hold"/>
                                        <p:tgtEl>
                                          <p:spTgt spid="16386">
                                            <p:txEl>
                                              <p:pRg st="2" end="2"/>
                                            </p:txEl>
                                          </p:spTgt>
                                        </p:tgtEl>
                                        <p:attrNameLst>
                                          <p:attrName>ppt_w</p:attrName>
                                        </p:attrNameLst>
                                      </p:cBhvr>
                                      <p:tavLst>
                                        <p:tav tm="0">
                                          <p:val>
                                            <p:strVal val="#ppt_w"/>
                                          </p:val>
                                        </p:tav>
                                        <p:tav tm="100000">
                                          <p:val>
                                            <p:strVal val="#ppt_w"/>
                                          </p:val>
                                        </p:tav>
                                      </p:tavLst>
                                    </p:anim>
                                    <p:anim calcmode="lin" valueType="num">
                                      <p:cBhvr>
                                        <p:cTn id="36" dur="500" fill="hold"/>
                                        <p:tgtEl>
                                          <p:spTgt spid="16386">
                                            <p:txEl>
                                              <p:pRg st="2" end="2"/>
                                            </p:txEl>
                                          </p:spTgt>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17" presetClass="entr" presetSubtype="1" fill="hold" grpId="0" nodeType="afterEffect">
                                  <p:stCondLst>
                                    <p:cond delay="0"/>
                                  </p:stCondLst>
                                  <p:childTnLst>
                                    <p:set>
                                      <p:cBhvr>
                                        <p:cTn id="39" dur="1" fill="hold">
                                          <p:stCondLst>
                                            <p:cond delay="0"/>
                                          </p:stCondLst>
                                        </p:cTn>
                                        <p:tgtEl>
                                          <p:spTgt spid="16386">
                                            <p:txEl>
                                              <p:pRg st="3" end="3"/>
                                            </p:txEl>
                                          </p:spTgt>
                                        </p:tgtEl>
                                        <p:attrNameLst>
                                          <p:attrName>style.visibility</p:attrName>
                                        </p:attrNameLst>
                                      </p:cBhvr>
                                      <p:to>
                                        <p:strVal val="visible"/>
                                      </p:to>
                                    </p:set>
                                    <p:anim calcmode="lin" valueType="num">
                                      <p:cBhvr>
                                        <p:cTn id="40" dur="500" fill="hold"/>
                                        <p:tgtEl>
                                          <p:spTgt spid="16386">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16386">
                                            <p:txEl>
                                              <p:pRg st="3" end="3"/>
                                            </p:txEl>
                                          </p:spTgt>
                                        </p:tgtEl>
                                        <p:attrNameLst>
                                          <p:attrName>ppt_y</p:attrName>
                                        </p:attrNameLst>
                                      </p:cBhvr>
                                      <p:tavLst>
                                        <p:tav tm="0">
                                          <p:val>
                                            <p:strVal val="#ppt_y-#ppt_h/2"/>
                                          </p:val>
                                        </p:tav>
                                        <p:tav tm="100000">
                                          <p:val>
                                            <p:strVal val="#ppt_y"/>
                                          </p:val>
                                        </p:tav>
                                      </p:tavLst>
                                    </p:anim>
                                    <p:anim calcmode="lin" valueType="num">
                                      <p:cBhvr>
                                        <p:cTn id="42" dur="500" fill="hold"/>
                                        <p:tgtEl>
                                          <p:spTgt spid="16386">
                                            <p:txEl>
                                              <p:pRg st="3" end="3"/>
                                            </p:txEl>
                                          </p:spTgt>
                                        </p:tgtEl>
                                        <p:attrNameLst>
                                          <p:attrName>ppt_w</p:attrName>
                                        </p:attrNameLst>
                                      </p:cBhvr>
                                      <p:tavLst>
                                        <p:tav tm="0">
                                          <p:val>
                                            <p:strVal val="#ppt_w"/>
                                          </p:val>
                                        </p:tav>
                                        <p:tav tm="100000">
                                          <p:val>
                                            <p:strVal val="#ppt_w"/>
                                          </p:val>
                                        </p:tav>
                                      </p:tavLst>
                                    </p:anim>
                                    <p:anim calcmode="lin" valueType="num">
                                      <p:cBhvr>
                                        <p:cTn id="43" dur="500" fill="hold"/>
                                        <p:tgtEl>
                                          <p:spTgt spid="16386">
                                            <p:txEl>
                                              <p:pRg st="3" end="3"/>
                                            </p:txEl>
                                          </p:spTgt>
                                        </p:tgtEl>
                                        <p:attrNameLst>
                                          <p:attrName>ppt_h</p:attrName>
                                        </p:attrNameLst>
                                      </p:cBhvr>
                                      <p:tavLst>
                                        <p:tav tm="0">
                                          <p:val>
                                            <p:fltVal val="0"/>
                                          </p:val>
                                        </p:tav>
                                        <p:tav tm="100000">
                                          <p:val>
                                            <p:strVal val="#ppt_h"/>
                                          </p:val>
                                        </p:tav>
                                      </p:tavLst>
                                    </p:anim>
                                  </p:childTnLst>
                                </p:cTn>
                              </p:par>
                            </p:childTnLst>
                          </p:cTn>
                        </p:par>
                        <p:par>
                          <p:cTn id="44" fill="hold">
                            <p:stCondLst>
                              <p:cond delay="3000"/>
                            </p:stCondLst>
                            <p:childTnLst>
                              <p:par>
                                <p:cTn id="45" presetID="17" presetClass="entr" presetSubtype="1" fill="hold" grpId="0" nodeType="afterEffect">
                                  <p:stCondLst>
                                    <p:cond delay="0"/>
                                  </p:stCondLst>
                                  <p:childTnLst>
                                    <p:set>
                                      <p:cBhvr>
                                        <p:cTn id="46" dur="1" fill="hold">
                                          <p:stCondLst>
                                            <p:cond delay="0"/>
                                          </p:stCondLst>
                                        </p:cTn>
                                        <p:tgtEl>
                                          <p:spTgt spid="16386">
                                            <p:txEl>
                                              <p:pRg st="4" end="4"/>
                                            </p:txEl>
                                          </p:spTgt>
                                        </p:tgtEl>
                                        <p:attrNameLst>
                                          <p:attrName>style.visibility</p:attrName>
                                        </p:attrNameLst>
                                      </p:cBhvr>
                                      <p:to>
                                        <p:strVal val="visible"/>
                                      </p:to>
                                    </p:set>
                                    <p:anim calcmode="lin" valueType="num">
                                      <p:cBhvr>
                                        <p:cTn id="47" dur="500" fill="hold"/>
                                        <p:tgtEl>
                                          <p:spTgt spid="16386">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16386">
                                            <p:txEl>
                                              <p:pRg st="4" end="4"/>
                                            </p:txEl>
                                          </p:spTgt>
                                        </p:tgtEl>
                                        <p:attrNameLst>
                                          <p:attrName>ppt_y</p:attrName>
                                        </p:attrNameLst>
                                      </p:cBhvr>
                                      <p:tavLst>
                                        <p:tav tm="0">
                                          <p:val>
                                            <p:strVal val="#ppt_y-#ppt_h/2"/>
                                          </p:val>
                                        </p:tav>
                                        <p:tav tm="100000">
                                          <p:val>
                                            <p:strVal val="#ppt_y"/>
                                          </p:val>
                                        </p:tav>
                                      </p:tavLst>
                                    </p:anim>
                                    <p:anim calcmode="lin" valueType="num">
                                      <p:cBhvr>
                                        <p:cTn id="49" dur="500" fill="hold"/>
                                        <p:tgtEl>
                                          <p:spTgt spid="16386">
                                            <p:txEl>
                                              <p:pRg st="4" end="4"/>
                                            </p:txEl>
                                          </p:spTgt>
                                        </p:tgtEl>
                                        <p:attrNameLst>
                                          <p:attrName>ppt_w</p:attrName>
                                        </p:attrNameLst>
                                      </p:cBhvr>
                                      <p:tavLst>
                                        <p:tav tm="0">
                                          <p:val>
                                            <p:strVal val="#ppt_w"/>
                                          </p:val>
                                        </p:tav>
                                        <p:tav tm="100000">
                                          <p:val>
                                            <p:strVal val="#ppt_w"/>
                                          </p:val>
                                        </p:tav>
                                      </p:tavLst>
                                    </p:anim>
                                    <p:anim calcmode="lin" valueType="num">
                                      <p:cBhvr>
                                        <p:cTn id="50" dur="500" fill="hold"/>
                                        <p:tgtEl>
                                          <p:spTgt spid="16386">
                                            <p:txEl>
                                              <p:pRg st="4" end="4"/>
                                            </p:txEl>
                                          </p:spTgt>
                                        </p:tgtEl>
                                        <p:attrNameLst>
                                          <p:attrName>ppt_h</p:attrName>
                                        </p:attrNameLst>
                                      </p:cBhvr>
                                      <p:tavLst>
                                        <p:tav tm="0">
                                          <p:val>
                                            <p:fltVal val="0"/>
                                          </p:val>
                                        </p:tav>
                                        <p:tav tm="100000">
                                          <p:val>
                                            <p:strVal val="#ppt_h"/>
                                          </p:val>
                                        </p:tav>
                                      </p:tavLst>
                                    </p:anim>
                                  </p:childTnLst>
                                </p:cTn>
                              </p:par>
                            </p:childTnLst>
                          </p:cTn>
                        </p:par>
                        <p:par>
                          <p:cTn id="51" fill="hold">
                            <p:stCondLst>
                              <p:cond delay="3500"/>
                            </p:stCondLst>
                            <p:childTnLst>
                              <p:par>
                                <p:cTn id="52" presetID="17" presetClass="entr" presetSubtype="1" fill="hold" grpId="0" nodeType="afterEffect">
                                  <p:stCondLst>
                                    <p:cond delay="0"/>
                                  </p:stCondLst>
                                  <p:childTnLst>
                                    <p:set>
                                      <p:cBhvr>
                                        <p:cTn id="53" dur="1" fill="hold">
                                          <p:stCondLst>
                                            <p:cond delay="0"/>
                                          </p:stCondLst>
                                        </p:cTn>
                                        <p:tgtEl>
                                          <p:spTgt spid="16386">
                                            <p:txEl>
                                              <p:pRg st="5" end="5"/>
                                            </p:txEl>
                                          </p:spTgt>
                                        </p:tgtEl>
                                        <p:attrNameLst>
                                          <p:attrName>style.visibility</p:attrName>
                                        </p:attrNameLst>
                                      </p:cBhvr>
                                      <p:to>
                                        <p:strVal val="visible"/>
                                      </p:to>
                                    </p:set>
                                    <p:anim calcmode="lin" valueType="num">
                                      <p:cBhvr>
                                        <p:cTn id="54" dur="500" fill="hold"/>
                                        <p:tgtEl>
                                          <p:spTgt spid="16386">
                                            <p:txEl>
                                              <p:pRg st="5" end="5"/>
                                            </p:txEl>
                                          </p:spTgt>
                                        </p:tgtEl>
                                        <p:attrNameLst>
                                          <p:attrName>ppt_x</p:attrName>
                                        </p:attrNameLst>
                                      </p:cBhvr>
                                      <p:tavLst>
                                        <p:tav tm="0">
                                          <p:val>
                                            <p:strVal val="#ppt_x"/>
                                          </p:val>
                                        </p:tav>
                                        <p:tav tm="100000">
                                          <p:val>
                                            <p:strVal val="#ppt_x"/>
                                          </p:val>
                                        </p:tav>
                                      </p:tavLst>
                                    </p:anim>
                                    <p:anim calcmode="lin" valueType="num">
                                      <p:cBhvr>
                                        <p:cTn id="55" dur="500" fill="hold"/>
                                        <p:tgtEl>
                                          <p:spTgt spid="16386">
                                            <p:txEl>
                                              <p:pRg st="5" end="5"/>
                                            </p:txEl>
                                          </p:spTgt>
                                        </p:tgtEl>
                                        <p:attrNameLst>
                                          <p:attrName>ppt_y</p:attrName>
                                        </p:attrNameLst>
                                      </p:cBhvr>
                                      <p:tavLst>
                                        <p:tav tm="0">
                                          <p:val>
                                            <p:strVal val="#ppt_y-#ppt_h/2"/>
                                          </p:val>
                                        </p:tav>
                                        <p:tav tm="100000">
                                          <p:val>
                                            <p:strVal val="#ppt_y"/>
                                          </p:val>
                                        </p:tav>
                                      </p:tavLst>
                                    </p:anim>
                                    <p:anim calcmode="lin" valueType="num">
                                      <p:cBhvr>
                                        <p:cTn id="56" dur="500" fill="hold"/>
                                        <p:tgtEl>
                                          <p:spTgt spid="16386">
                                            <p:txEl>
                                              <p:pRg st="5" end="5"/>
                                            </p:txEl>
                                          </p:spTgt>
                                        </p:tgtEl>
                                        <p:attrNameLst>
                                          <p:attrName>ppt_w</p:attrName>
                                        </p:attrNameLst>
                                      </p:cBhvr>
                                      <p:tavLst>
                                        <p:tav tm="0">
                                          <p:val>
                                            <p:strVal val="#ppt_w"/>
                                          </p:val>
                                        </p:tav>
                                        <p:tav tm="100000">
                                          <p:val>
                                            <p:strVal val="#ppt_w"/>
                                          </p:val>
                                        </p:tav>
                                      </p:tavLst>
                                    </p:anim>
                                    <p:anim calcmode="lin" valueType="num">
                                      <p:cBhvr>
                                        <p:cTn id="57" dur="500" fill="hold"/>
                                        <p:tgtEl>
                                          <p:spTgt spid="16386">
                                            <p:txEl>
                                              <p:pRg st="5" end="5"/>
                                            </p:txEl>
                                          </p:spTgt>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17" presetClass="entr" presetSubtype="1" fill="hold" grpId="0" nodeType="afterEffect">
                                  <p:stCondLst>
                                    <p:cond delay="0"/>
                                  </p:stCondLst>
                                  <p:childTnLst>
                                    <p:set>
                                      <p:cBhvr>
                                        <p:cTn id="60" dur="1" fill="hold">
                                          <p:stCondLst>
                                            <p:cond delay="0"/>
                                          </p:stCondLst>
                                        </p:cTn>
                                        <p:tgtEl>
                                          <p:spTgt spid="16386">
                                            <p:txEl>
                                              <p:pRg st="6" end="6"/>
                                            </p:txEl>
                                          </p:spTgt>
                                        </p:tgtEl>
                                        <p:attrNameLst>
                                          <p:attrName>style.visibility</p:attrName>
                                        </p:attrNameLst>
                                      </p:cBhvr>
                                      <p:to>
                                        <p:strVal val="visible"/>
                                      </p:to>
                                    </p:set>
                                    <p:anim calcmode="lin" valueType="num">
                                      <p:cBhvr>
                                        <p:cTn id="61" dur="500" fill="hold"/>
                                        <p:tgtEl>
                                          <p:spTgt spid="16386">
                                            <p:txEl>
                                              <p:pRg st="6" end="6"/>
                                            </p:txEl>
                                          </p:spTgt>
                                        </p:tgtEl>
                                        <p:attrNameLst>
                                          <p:attrName>ppt_x</p:attrName>
                                        </p:attrNameLst>
                                      </p:cBhvr>
                                      <p:tavLst>
                                        <p:tav tm="0">
                                          <p:val>
                                            <p:strVal val="#ppt_x"/>
                                          </p:val>
                                        </p:tav>
                                        <p:tav tm="100000">
                                          <p:val>
                                            <p:strVal val="#ppt_x"/>
                                          </p:val>
                                        </p:tav>
                                      </p:tavLst>
                                    </p:anim>
                                    <p:anim calcmode="lin" valueType="num">
                                      <p:cBhvr>
                                        <p:cTn id="62" dur="500" fill="hold"/>
                                        <p:tgtEl>
                                          <p:spTgt spid="16386">
                                            <p:txEl>
                                              <p:pRg st="6" end="6"/>
                                            </p:txEl>
                                          </p:spTgt>
                                        </p:tgtEl>
                                        <p:attrNameLst>
                                          <p:attrName>ppt_y</p:attrName>
                                        </p:attrNameLst>
                                      </p:cBhvr>
                                      <p:tavLst>
                                        <p:tav tm="0">
                                          <p:val>
                                            <p:strVal val="#ppt_y-#ppt_h/2"/>
                                          </p:val>
                                        </p:tav>
                                        <p:tav tm="100000">
                                          <p:val>
                                            <p:strVal val="#ppt_y"/>
                                          </p:val>
                                        </p:tav>
                                      </p:tavLst>
                                    </p:anim>
                                    <p:anim calcmode="lin" valueType="num">
                                      <p:cBhvr>
                                        <p:cTn id="63" dur="500" fill="hold"/>
                                        <p:tgtEl>
                                          <p:spTgt spid="16386">
                                            <p:txEl>
                                              <p:pRg st="6" end="6"/>
                                            </p:txEl>
                                          </p:spTgt>
                                        </p:tgtEl>
                                        <p:attrNameLst>
                                          <p:attrName>ppt_w</p:attrName>
                                        </p:attrNameLst>
                                      </p:cBhvr>
                                      <p:tavLst>
                                        <p:tav tm="0">
                                          <p:val>
                                            <p:strVal val="#ppt_w"/>
                                          </p:val>
                                        </p:tav>
                                        <p:tav tm="100000">
                                          <p:val>
                                            <p:strVal val="#ppt_w"/>
                                          </p:val>
                                        </p:tav>
                                      </p:tavLst>
                                    </p:anim>
                                    <p:anim calcmode="lin" valueType="num">
                                      <p:cBhvr>
                                        <p:cTn id="64" dur="500" fill="hold"/>
                                        <p:tgtEl>
                                          <p:spTgt spid="16386">
                                            <p:txEl>
                                              <p:pRg st="6" end="6"/>
                                            </p:txEl>
                                          </p:spTgt>
                                        </p:tgtEl>
                                        <p:attrNameLst>
                                          <p:attrName>ppt_h</p:attrName>
                                        </p:attrNameLst>
                                      </p:cBhvr>
                                      <p:tavLst>
                                        <p:tav tm="0">
                                          <p:val>
                                            <p:fltVal val="0"/>
                                          </p:val>
                                        </p:tav>
                                        <p:tav tm="100000">
                                          <p:val>
                                            <p:strVal val="#ppt_h"/>
                                          </p:val>
                                        </p:tav>
                                      </p:tavLst>
                                    </p:anim>
                                  </p:childTnLst>
                                </p:cTn>
                              </p:par>
                            </p:childTnLst>
                          </p:cTn>
                        </p:par>
                        <p:par>
                          <p:cTn id="65" fill="hold">
                            <p:stCondLst>
                              <p:cond delay="4500"/>
                            </p:stCondLst>
                            <p:childTnLst>
                              <p:par>
                                <p:cTn id="66" presetID="31" presetClass="entr" presetSubtype="0"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p:cTn id="68" dur="1000" fill="hold"/>
                                        <p:tgtEl>
                                          <p:spTgt spid="3"/>
                                        </p:tgtEl>
                                        <p:attrNameLst>
                                          <p:attrName>ppt_w</p:attrName>
                                        </p:attrNameLst>
                                      </p:cBhvr>
                                      <p:tavLst>
                                        <p:tav tm="0">
                                          <p:val>
                                            <p:fltVal val="0"/>
                                          </p:val>
                                        </p:tav>
                                        <p:tav tm="100000">
                                          <p:val>
                                            <p:strVal val="#ppt_w"/>
                                          </p:val>
                                        </p:tav>
                                      </p:tavLst>
                                    </p:anim>
                                    <p:anim calcmode="lin" valueType="num">
                                      <p:cBhvr>
                                        <p:cTn id="69" dur="1000" fill="hold"/>
                                        <p:tgtEl>
                                          <p:spTgt spid="3"/>
                                        </p:tgtEl>
                                        <p:attrNameLst>
                                          <p:attrName>ppt_h</p:attrName>
                                        </p:attrNameLst>
                                      </p:cBhvr>
                                      <p:tavLst>
                                        <p:tav tm="0">
                                          <p:val>
                                            <p:fltVal val="0"/>
                                          </p:val>
                                        </p:tav>
                                        <p:tav tm="100000">
                                          <p:val>
                                            <p:strVal val="#ppt_h"/>
                                          </p:val>
                                        </p:tav>
                                      </p:tavLst>
                                    </p:anim>
                                    <p:anim calcmode="lin" valueType="num">
                                      <p:cBhvr>
                                        <p:cTn id="70" dur="1000" fill="hold"/>
                                        <p:tgtEl>
                                          <p:spTgt spid="3"/>
                                        </p:tgtEl>
                                        <p:attrNameLst>
                                          <p:attrName>style.rotation</p:attrName>
                                        </p:attrNameLst>
                                      </p:cBhvr>
                                      <p:tavLst>
                                        <p:tav tm="0">
                                          <p:val>
                                            <p:fltVal val="90"/>
                                          </p:val>
                                        </p:tav>
                                        <p:tav tm="100000">
                                          <p:val>
                                            <p:fltVal val="0"/>
                                          </p:val>
                                        </p:tav>
                                      </p:tavLst>
                                    </p:anim>
                                    <p:animEffect transition="in" filter="fade">
                                      <p:cBhvr>
                                        <p:cTn id="7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P spid="16386" grpId="0" advAuto="0" autoUpdateAnimBg="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agent_juggling"/>
          <p:cNvPicPr>
            <a:picLocks noChangeAspect="1" noChangeArrowheads="1"/>
          </p:cNvPicPr>
          <p:nvPr/>
        </p:nvPicPr>
        <p:blipFill>
          <a:blip r:embed="rId1">
            <a:clrChange>
              <a:clrFrom>
                <a:srgbClr val="FBFBF9"/>
              </a:clrFrom>
              <a:clrTo>
                <a:srgbClr val="FBFBF9">
                  <a:alpha val="0"/>
                </a:srgbClr>
              </a:clrTo>
            </a:clrChange>
            <a:extLst>
              <a:ext uri="{28A0092B-C50C-407E-A947-70E740481C1C}">
                <a14:useLocalDpi xmlns:a14="http://schemas.microsoft.com/office/drawing/2010/main" val="0"/>
              </a:ext>
            </a:extLst>
          </a:blip>
          <a:srcRect/>
          <a:stretch>
            <a:fillRect/>
          </a:stretch>
        </p:blipFill>
        <p:spPr bwMode="auto">
          <a:xfrm>
            <a:off x="913388" y="1339548"/>
            <a:ext cx="3493574" cy="4813110"/>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770" name="Rectangle 2"/>
          <p:cNvSpPr>
            <a:spLocks noGrp="1" noChangeArrowheads="1"/>
          </p:cNvSpPr>
          <p:nvPr>
            <p:ph type="title"/>
          </p:nvPr>
        </p:nvSpPr>
        <p:spPr>
          <a:xfrm>
            <a:off x="0" y="-22225"/>
            <a:ext cx="9144000" cy="1143000"/>
          </a:xfrm>
          <a:effectLst>
            <a:outerShdw dist="35921" dir="2700000" algn="ctr" rotWithShape="0">
              <a:schemeClr val="bg1">
                <a:alpha val="50000"/>
              </a:schemeClr>
            </a:outerShdw>
          </a:effectLst>
        </p:spPr>
        <p:txBody>
          <a:bodyPr>
            <a:noAutofit/>
          </a:bodyPr>
          <a:lstStyle/>
          <a:p>
            <a:pPr eaLnBrk="1" hangingPunct="1"/>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How Most Agents Operate</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extBox 1"/>
          <p:cNvSpPr txBox="1"/>
          <p:nvPr/>
        </p:nvSpPr>
        <p:spPr>
          <a:xfrm>
            <a:off x="4737040" y="1200482"/>
            <a:ext cx="3783948" cy="4031873"/>
          </a:xfrm>
          <a:prstGeom prst="rect">
            <a:avLst/>
          </a:prstGeom>
          <a:noFill/>
        </p:spPr>
        <p:txBody>
          <a:bodyPr wrap="square" rtlCol="0">
            <a:spAutoFit/>
          </a:bodyPr>
          <a:lstStyle/>
          <a:p>
            <a:r>
              <a:rPr lang="en-US" sz="3200" i="1" dirty="0">
                <a:latin typeface="Arial Unicode MS" panose="020B0604020202020204" pitchFamily="34" charset="-128"/>
                <a:ea typeface="Arial Unicode MS" panose="020B0604020202020204" pitchFamily="34" charset="-128"/>
                <a:cs typeface="Arial Unicode MS" panose="020B0604020202020204" pitchFamily="34" charset="-128"/>
              </a:rPr>
              <a:t>Most agents are one-man/woman shows with limited resources, time &amp; energy, juggling several clients with little or no help and limited funds.  </a:t>
            </a:r>
            <a:endParaRPr lang="en-US" sz="32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Content Placeholder 8" descr="Birdsong-Group_2021"/>
          <p:cNvPicPr>
            <a:picLocks noChangeAspect="1"/>
          </p:cNvPicPr>
          <p:nvPr/>
        </p:nvPicPr>
        <p:blipFill>
          <a:blip r:embed="rId2"/>
          <a:stretch>
            <a:fillRect/>
          </a:stretch>
        </p:blipFill>
        <p:spPr>
          <a:xfrm>
            <a:off x="6765925" y="561340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2000"/>
                                        <p:tgtEl>
                                          <p:spTgt spid="15364"/>
                                        </p:tgtEl>
                                      </p:cBhvr>
                                    </p:animEffect>
                                    <p:anim calcmode="lin" valueType="num">
                                      <p:cBhvr>
                                        <p:cTn id="8" dur="2000" fill="hold"/>
                                        <p:tgtEl>
                                          <p:spTgt spid="15364"/>
                                        </p:tgtEl>
                                        <p:attrNameLst>
                                          <p:attrName>ppt_w</p:attrName>
                                        </p:attrNameLst>
                                      </p:cBhvr>
                                      <p:tavLst>
                                        <p:tav tm="0" fmla="#ppt_w*sin(2.5*pi*$)">
                                          <p:val>
                                            <p:fltVal val="0"/>
                                          </p:val>
                                        </p:tav>
                                        <p:tav tm="100000">
                                          <p:val>
                                            <p:fltVal val="1"/>
                                          </p:val>
                                        </p:tav>
                                      </p:tavLst>
                                    </p:anim>
                                    <p:anim calcmode="lin" valueType="num">
                                      <p:cBhvr>
                                        <p:cTn id="9" dur="2000" fill="hold"/>
                                        <p:tgtEl>
                                          <p:spTgt spid="153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idx="1"/>
          </p:nvPr>
        </p:nvSpPr>
        <p:spPr>
          <a:xfrm>
            <a:off x="0" y="1135553"/>
            <a:ext cx="9144000" cy="914400"/>
          </a:xfrm>
          <a:effectLst>
            <a:outerShdw dist="35921" dir="2700000" algn="ctr" rotWithShape="0">
              <a:schemeClr val="tx1"/>
            </a:outerShdw>
          </a:effectLst>
        </p:spPr>
        <p:txBody>
          <a:bodyPr>
            <a:normAutofit fontScale="65000" lnSpcReduction="20000"/>
          </a:bodyPr>
          <a:lstStyle/>
          <a:p>
            <a:pPr algn="ctr" eaLnBrk="1" hangingPunct="1">
              <a:lnSpc>
                <a:spcPct val="70000"/>
              </a:lnSpc>
              <a:buFontTx/>
              <a:buNone/>
            </a:pPr>
            <a:r>
              <a:rPr lang="en-US" sz="3800" b="1" dirty="0">
                <a:solidFill>
                  <a:srgbClr val="CC0000"/>
                </a:solidFill>
                <a:effectLst>
                  <a:outerShdw blurRad="38100" dist="38100" dir="2700000" algn="tl">
                    <a:srgbClr val="000000">
                      <a:alpha val="43137"/>
                    </a:srgbClr>
                  </a:outerShdw>
                </a:effectLst>
                <a:latin typeface="Arial Unicode MS" charset="0"/>
                <a:cs typeface="Arial Unicode MS" charset="0"/>
              </a:rPr>
              <a:t>The Preferred Way of Serving Clients</a:t>
            </a:r>
            <a:endParaRPr lang="en-US" sz="3800" b="1" dirty="0">
              <a:solidFill>
                <a:srgbClr val="CC0000"/>
              </a:solidFill>
              <a:effectLst>
                <a:outerShdw blurRad="38100" dist="38100" dir="2700000" algn="tl">
                  <a:srgbClr val="000000">
                    <a:alpha val="43137"/>
                  </a:srgbClr>
                </a:outerShdw>
              </a:effectLst>
              <a:latin typeface="Arial Unicode MS" charset="0"/>
              <a:cs typeface="Arial Unicode MS" charset="0"/>
            </a:endParaRPr>
          </a:p>
          <a:p>
            <a:pPr algn="ctr" eaLnBrk="1" hangingPunct="1">
              <a:lnSpc>
                <a:spcPct val="70000"/>
              </a:lnSpc>
              <a:buFontTx/>
              <a:buNone/>
            </a:pPr>
            <a:r>
              <a:rPr lang="en-US" sz="3800" b="1" dirty="0">
                <a:solidFill>
                  <a:srgbClr val="CC0000"/>
                </a:solidFill>
                <a:effectLst>
                  <a:outerShdw blurRad="38100" dist="38100" dir="2700000" algn="tl">
                    <a:srgbClr val="000000">
                      <a:alpha val="43137"/>
                    </a:srgbClr>
                  </a:outerShdw>
                </a:effectLst>
                <a:latin typeface="Arial Unicode MS" charset="0"/>
                <a:cs typeface="Arial Unicode MS" charset="0"/>
              </a:rPr>
              <a:t>In Most Other Fields of Business</a:t>
            </a:r>
            <a:endParaRPr lang="en-US" sz="3800" b="1" dirty="0">
              <a:solidFill>
                <a:srgbClr val="CC0000"/>
              </a:solidFill>
              <a:effectLst>
                <a:outerShdw blurRad="38100" dist="38100" dir="2700000" algn="tl">
                  <a:srgbClr val="000000">
                    <a:alpha val="43137"/>
                  </a:srgbClr>
                </a:outerShdw>
              </a:effectLst>
              <a:latin typeface="Arial Unicode MS" charset="0"/>
              <a:cs typeface="Arial Unicode MS" charset="0"/>
            </a:endParaRPr>
          </a:p>
        </p:txBody>
      </p:sp>
      <p:sp>
        <p:nvSpPr>
          <p:cNvPr id="34819" name="Rectangle 12"/>
          <p:cNvSpPr>
            <a:spLocks noChangeArrowheads="1"/>
          </p:cNvSpPr>
          <p:nvPr/>
        </p:nvSpPr>
        <p:spPr bwMode="auto">
          <a:xfrm>
            <a:off x="-3175" y="73025"/>
            <a:ext cx="9144000" cy="1143000"/>
          </a:xfrm>
          <a:prstGeom prst="rect">
            <a:avLst/>
          </a:prstGeom>
          <a:noFill/>
          <a:ln>
            <a:noFill/>
          </a:ln>
          <a:effectLst>
            <a:outerShdw blurRad="63500" dist="38099" dir="2700000"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75000"/>
              </a:lnSpc>
              <a:defRPr/>
            </a:pPr>
            <a:r>
              <a:rPr lang="en-US" sz="4800" b="1" dirty="0">
                <a:effectLst>
                  <a:outerShdw blurRad="38100" dist="38100" dir="2700000" algn="tl">
                    <a:srgbClr val="000000">
                      <a:alpha val="43137"/>
                    </a:srgbClr>
                  </a:outerShdw>
                </a:effectLst>
                <a:latin typeface="Arial Unicode MS" charset="0"/>
                <a:cs typeface="Arial Unicode MS" charset="0"/>
              </a:rPr>
              <a:t>Our </a:t>
            </a:r>
            <a:r>
              <a:rPr lang="en-US" sz="4800" b="1" dirty="0">
                <a:solidFill>
                  <a:schemeClr val="tx1"/>
                </a:solidFill>
                <a:effectLst>
                  <a:outerShdw blurRad="38100" dist="38100" dir="2700000" algn="tl">
                    <a:srgbClr val="000000">
                      <a:alpha val="43137"/>
                    </a:srgbClr>
                  </a:outerShdw>
                </a:effectLst>
                <a:latin typeface="Arial Unicode MS" charset="0"/>
                <a:cs typeface="Arial Unicode MS" charset="0"/>
              </a:rPr>
              <a:t>Team Approach</a:t>
            </a:r>
            <a:endParaRPr lang="en-US" sz="4800" b="1" dirty="0">
              <a:solidFill>
                <a:schemeClr val="tx1"/>
              </a:solidFill>
              <a:effectLst>
                <a:outerShdw blurRad="38100" dist="38100" dir="2700000" algn="tl">
                  <a:srgbClr val="000000">
                    <a:alpha val="43137"/>
                  </a:srgbClr>
                </a:outerShdw>
              </a:effectLst>
              <a:latin typeface="Arial Unicode MS" charset="0"/>
              <a:cs typeface="Arial Unicode MS" charset="0"/>
            </a:endParaRPr>
          </a:p>
        </p:txBody>
      </p:sp>
      <p:pic>
        <p:nvPicPr>
          <p:cNvPr id="22542" name="Picture 14" descr="j043589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30475" y="2133600"/>
            <a:ext cx="4076700" cy="4076700"/>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Birdsong-Group_2021"/>
          <p:cNvPicPr>
            <a:picLocks noChangeAspect="1"/>
          </p:cNvPicPr>
          <p:nvPr/>
        </p:nvPicPr>
        <p:blipFill>
          <a:blip r:embed="rId2"/>
          <a:stretch>
            <a:fillRect/>
          </a:stretch>
        </p:blipFill>
        <p:spPr>
          <a:xfrm>
            <a:off x="6765925" y="561340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42"/>
                                        </p:tgtEl>
                                        <p:attrNameLst>
                                          <p:attrName>style.visibility</p:attrName>
                                        </p:attrNameLst>
                                      </p:cBhvr>
                                      <p:to>
                                        <p:strVal val="visible"/>
                                      </p:to>
                                    </p:set>
                                    <p:animEffect transition="in" filter="fade">
                                      <p:cBhvr>
                                        <p:cTn id="7" dur="500"/>
                                        <p:tgtEl>
                                          <p:spTgt spid="2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22860" y="1387441"/>
            <a:ext cx="9144000" cy="1670050"/>
          </a:xfrm>
          <a:effectLst>
            <a:outerShdw dist="28398" dir="3806097" algn="ctr" rotWithShape="0">
              <a:schemeClr val="tx1"/>
            </a:outerShdw>
          </a:effectLst>
        </p:spPr>
        <p:txBody>
          <a:bodyPr>
            <a:normAutofit lnSpcReduction="10000"/>
          </a:bodyPr>
          <a:lstStyle/>
          <a:p>
            <a:pPr algn="ctr" eaLnBrk="1" hangingPunct="1">
              <a:lnSpc>
                <a:spcPct val="80000"/>
              </a:lnSpc>
              <a:buFontTx/>
              <a:buNone/>
            </a:pPr>
            <a:r>
              <a:rPr lang="en-US" sz="4000" dirty="0">
                <a:solidFill>
                  <a:srgbClr val="CC0000"/>
                </a:solidFill>
                <a:effectLst>
                  <a:outerShdw blurRad="38100" dist="38100" dir="2700000" algn="tl">
                    <a:srgbClr val="000000">
                      <a:alpha val="43137"/>
                    </a:srgbClr>
                  </a:outerShdw>
                </a:effectLst>
                <a:latin typeface="Arial Unicode MS" charset="0"/>
                <a:cs typeface="Arial Unicode MS" charset="0"/>
              </a:rPr>
              <a:t>You get a whole team of professionals working for you</a:t>
            </a:r>
            <a:endParaRPr lang="en-US" sz="4000" dirty="0">
              <a:solidFill>
                <a:srgbClr val="CC0000"/>
              </a:solidFill>
              <a:effectLst>
                <a:outerShdw blurRad="38100" dist="38100" dir="2700000" algn="tl">
                  <a:srgbClr val="000000">
                    <a:alpha val="43137"/>
                  </a:srgbClr>
                </a:outerShdw>
              </a:effectLst>
              <a:latin typeface="Arial Unicode MS" charset="0"/>
              <a:cs typeface="Arial Unicode MS" charset="0"/>
            </a:endParaRPr>
          </a:p>
          <a:p>
            <a:pPr algn="ctr" eaLnBrk="1" hangingPunct="1">
              <a:lnSpc>
                <a:spcPct val="95000"/>
              </a:lnSpc>
              <a:buFontTx/>
              <a:buNone/>
            </a:pPr>
            <a:r>
              <a:rPr lang="en-US" dirty="0">
                <a:solidFill>
                  <a:srgbClr val="CC0000"/>
                </a:solidFill>
                <a:effectLst>
                  <a:outerShdw blurRad="38100" dist="38100" dir="2700000" algn="tl">
                    <a:srgbClr val="000000">
                      <a:alpha val="43137"/>
                    </a:srgbClr>
                  </a:outerShdw>
                </a:effectLst>
                <a:latin typeface="Arial Unicode MS" charset="0"/>
                <a:cs typeface="Arial Unicode MS" charset="0"/>
              </a:rPr>
              <a:t>(versus a single agent)</a:t>
            </a:r>
            <a:endParaRPr lang="en-US" dirty="0">
              <a:solidFill>
                <a:srgbClr val="CC0000"/>
              </a:solidFill>
              <a:effectLst>
                <a:outerShdw blurRad="38100" dist="38100" dir="2700000" algn="tl">
                  <a:srgbClr val="000000">
                    <a:alpha val="43137"/>
                  </a:srgbClr>
                </a:outerShdw>
              </a:effectLst>
              <a:latin typeface="Arial Unicode MS" charset="0"/>
              <a:cs typeface="Arial Unicode MS" charset="0"/>
            </a:endParaRPr>
          </a:p>
        </p:txBody>
      </p:sp>
      <p:sp>
        <p:nvSpPr>
          <p:cNvPr id="36867" name="Rectangle 14"/>
          <p:cNvSpPr>
            <a:spLocks noChangeArrowheads="1"/>
          </p:cNvSpPr>
          <p:nvPr/>
        </p:nvSpPr>
        <p:spPr bwMode="auto">
          <a:xfrm>
            <a:off x="7937" y="161927"/>
            <a:ext cx="9144000" cy="1143000"/>
          </a:xfrm>
          <a:prstGeom prst="rect">
            <a:avLst/>
          </a:prstGeom>
          <a:noFill/>
          <a:ln>
            <a:noFill/>
          </a:ln>
          <a:effectLst>
            <a:outerShdw blurRad="63500" dist="38099" dir="2700000"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75000"/>
              </a:lnSpc>
              <a:defRPr/>
            </a:pPr>
            <a:r>
              <a:rPr lang="en-US" sz="4400" b="1" dirty="0">
                <a:solidFill>
                  <a:schemeClr val="tx1"/>
                </a:solidFill>
                <a:effectLst>
                  <a:outerShdw blurRad="38100" dist="38100" dir="2700000" algn="tl">
                    <a:srgbClr val="000000">
                      <a:alpha val="43137"/>
                    </a:srgbClr>
                  </a:outerShdw>
                </a:effectLst>
                <a:latin typeface="Arial Unicode MS" charset="0"/>
                <a:cs typeface="Arial Unicode MS" charset="0"/>
              </a:rPr>
              <a:t>The Ultimate Home </a:t>
            </a:r>
            <a:r>
              <a:rPr lang="en-US" sz="4400" b="1" dirty="0">
                <a:effectLst>
                  <a:outerShdw blurRad="38100" dist="38100" dir="2700000" algn="tl">
                    <a:srgbClr val="000000">
                      <a:alpha val="43137"/>
                    </a:srgbClr>
                  </a:outerShdw>
                </a:effectLst>
                <a:latin typeface="Arial Unicode MS" charset="0"/>
                <a:cs typeface="Arial Unicode MS" charset="0"/>
              </a:rPr>
              <a:t>Buying</a:t>
            </a:r>
            <a:r>
              <a:rPr lang="en-US" sz="4400" b="1" dirty="0">
                <a:solidFill>
                  <a:schemeClr val="tx1"/>
                </a:solidFill>
                <a:effectLst>
                  <a:outerShdw blurRad="38100" dist="38100" dir="2700000" algn="tl">
                    <a:srgbClr val="000000">
                      <a:alpha val="43137"/>
                    </a:srgbClr>
                  </a:outerShdw>
                </a:effectLst>
                <a:latin typeface="Arial Unicode MS" charset="0"/>
                <a:cs typeface="Arial Unicode MS" charset="0"/>
              </a:rPr>
              <a:t> System</a:t>
            </a:r>
            <a:endParaRPr lang="en-US" sz="4400" b="1" dirty="0">
              <a:solidFill>
                <a:schemeClr val="tx1"/>
              </a:solidFill>
              <a:effectLst>
                <a:outerShdw blurRad="38100" dist="38100" dir="2700000" algn="tl">
                  <a:srgbClr val="000000">
                    <a:alpha val="43137"/>
                  </a:srgbClr>
                </a:outerShdw>
              </a:effectLst>
              <a:latin typeface="Arial Unicode MS" charset="0"/>
              <a:cs typeface="Arial Unicode MS" charset="0"/>
            </a:endParaRPr>
          </a:p>
        </p:txBody>
      </p:sp>
      <p:pic>
        <p:nvPicPr>
          <p:cNvPr id="2" name="Picture 1"/>
          <p:cNvPicPr>
            <a:picLocks noChangeAspect="1"/>
          </p:cNvPicPr>
          <p:nvPr/>
        </p:nvPicPr>
        <p:blipFill>
          <a:blip r:embed="rId1">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504254" y="3057795"/>
            <a:ext cx="857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5"/>
          <p:cNvPicPr>
            <a:picLocks noChangeAspect="1"/>
          </p:cNvPicPr>
          <p:nvPr/>
        </p:nvPicPr>
        <p:blipFill>
          <a:blip r:embed="rId1">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866329" y="3565087"/>
            <a:ext cx="857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6"/>
          <p:cNvPicPr>
            <a:picLocks noChangeAspect="1"/>
          </p:cNvPicPr>
          <p:nvPr/>
        </p:nvPicPr>
        <p:blipFill>
          <a:blip r:embed="rId1">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120329" y="5343087"/>
            <a:ext cx="857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7"/>
          <p:cNvPicPr>
            <a:picLocks noChangeAspect="1"/>
          </p:cNvPicPr>
          <p:nvPr/>
        </p:nvPicPr>
        <p:blipFill>
          <a:blip r:embed="rId1">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411216" y="4284225"/>
            <a:ext cx="857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8"/>
          <p:cNvPicPr>
            <a:picLocks noChangeAspect="1"/>
          </p:cNvPicPr>
          <p:nvPr/>
        </p:nvPicPr>
        <p:blipFill>
          <a:blip r:embed="rId1">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404741" y="3204725"/>
            <a:ext cx="857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9"/>
          <p:cNvPicPr>
            <a:picLocks noChangeAspect="1"/>
          </p:cNvPicPr>
          <p:nvPr/>
        </p:nvPicPr>
        <p:blipFill>
          <a:blip r:embed="rId1">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349054" y="4277875"/>
            <a:ext cx="857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Box 2"/>
          <p:cNvSpPr txBox="1">
            <a:spLocks noChangeArrowheads="1"/>
          </p:cNvSpPr>
          <p:nvPr/>
        </p:nvSpPr>
        <p:spPr bwMode="auto">
          <a:xfrm>
            <a:off x="5504629" y="4058800"/>
            <a:ext cx="914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eaLnBrk="1" hangingPunct="1">
              <a:lnSpc>
                <a:spcPct val="85000"/>
              </a:lnSpc>
            </a:pPr>
            <a:r>
              <a:rPr lang="en-US" sz="1600" dirty="0">
                <a:solidFill>
                  <a:schemeClr val="tx1"/>
                </a:solidFill>
              </a:rPr>
              <a:t>Service</a:t>
            </a:r>
            <a:endParaRPr lang="en-US" sz="1600" dirty="0">
              <a:solidFill>
                <a:schemeClr val="tx1"/>
              </a:solidFill>
            </a:endParaRPr>
          </a:p>
        </p:txBody>
      </p:sp>
      <p:sp>
        <p:nvSpPr>
          <p:cNvPr id="36874" name="TextBox 21"/>
          <p:cNvSpPr txBox="1">
            <a:spLocks noChangeArrowheads="1"/>
          </p:cNvSpPr>
          <p:nvPr/>
        </p:nvSpPr>
        <p:spPr bwMode="auto">
          <a:xfrm>
            <a:off x="6334891" y="2961837"/>
            <a:ext cx="15049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eaLnBrk="1" hangingPunct="1">
              <a:lnSpc>
                <a:spcPct val="85000"/>
              </a:lnSpc>
            </a:pPr>
            <a:r>
              <a:rPr lang="en-US" sz="1600" dirty="0">
                <a:solidFill>
                  <a:schemeClr val="tx1"/>
                </a:solidFill>
              </a:rPr>
              <a:t>Administration</a:t>
            </a:r>
            <a:endParaRPr lang="en-US" sz="1600" dirty="0">
              <a:solidFill>
                <a:schemeClr val="tx1"/>
              </a:solidFill>
            </a:endParaRPr>
          </a:p>
        </p:txBody>
      </p:sp>
      <p:sp>
        <p:nvSpPr>
          <p:cNvPr id="36875" name="TextBox 22"/>
          <p:cNvSpPr txBox="1">
            <a:spLocks noChangeArrowheads="1"/>
          </p:cNvSpPr>
          <p:nvPr/>
        </p:nvSpPr>
        <p:spPr bwMode="auto">
          <a:xfrm>
            <a:off x="7452491" y="4020700"/>
            <a:ext cx="1143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eaLnBrk="1" hangingPunct="1">
              <a:lnSpc>
                <a:spcPct val="85000"/>
              </a:lnSpc>
            </a:pPr>
            <a:r>
              <a:rPr lang="en-US" sz="1600" dirty="0">
                <a:solidFill>
                  <a:schemeClr val="tx1"/>
                </a:solidFill>
              </a:rPr>
              <a:t>Marketing </a:t>
            </a:r>
            <a:endParaRPr lang="en-US" sz="1600" dirty="0">
              <a:solidFill>
                <a:schemeClr val="tx1"/>
              </a:solidFill>
            </a:endParaRPr>
          </a:p>
        </p:txBody>
      </p:sp>
      <p:sp>
        <p:nvSpPr>
          <p:cNvPr id="36876" name="TextBox 23"/>
          <p:cNvSpPr txBox="1">
            <a:spLocks noChangeArrowheads="1"/>
          </p:cNvSpPr>
          <p:nvPr/>
        </p:nvSpPr>
        <p:spPr bwMode="auto">
          <a:xfrm>
            <a:off x="3912366" y="3319025"/>
            <a:ext cx="1516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eaLnBrk="1" hangingPunct="1">
              <a:lnSpc>
                <a:spcPct val="85000"/>
              </a:lnSpc>
            </a:pPr>
            <a:r>
              <a:rPr lang="en-US" sz="1600" dirty="0" err="1">
                <a:solidFill>
                  <a:schemeClr val="tx1"/>
                </a:solidFill>
              </a:rPr>
              <a:t>TeleMarketing</a:t>
            </a:r>
            <a:endParaRPr lang="en-US" sz="1600" dirty="0">
              <a:solidFill>
                <a:schemeClr val="tx1"/>
              </a:solidFill>
            </a:endParaRPr>
          </a:p>
        </p:txBody>
      </p:sp>
      <p:sp>
        <p:nvSpPr>
          <p:cNvPr id="36877" name="TextBox 24"/>
          <p:cNvSpPr txBox="1">
            <a:spLocks noChangeArrowheads="1"/>
          </p:cNvSpPr>
          <p:nvPr/>
        </p:nvSpPr>
        <p:spPr bwMode="auto">
          <a:xfrm>
            <a:off x="4139599" y="5128973"/>
            <a:ext cx="1419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eaLnBrk="1" hangingPunct="1">
              <a:lnSpc>
                <a:spcPct val="85000"/>
              </a:lnSpc>
            </a:pPr>
            <a:r>
              <a:rPr lang="en-US" sz="1600" dirty="0">
                <a:solidFill>
                  <a:schemeClr val="tx1"/>
                </a:solidFill>
              </a:rPr>
              <a:t>Technology</a:t>
            </a:r>
            <a:endParaRPr lang="en-US" sz="1600" dirty="0">
              <a:solidFill>
                <a:schemeClr val="tx1"/>
              </a:solidFill>
            </a:endParaRPr>
          </a:p>
        </p:txBody>
      </p:sp>
      <p:sp>
        <p:nvSpPr>
          <p:cNvPr id="36878" name="TextBox 25"/>
          <p:cNvSpPr txBox="1">
            <a:spLocks noChangeArrowheads="1"/>
          </p:cNvSpPr>
          <p:nvPr/>
        </p:nvSpPr>
        <p:spPr bwMode="auto">
          <a:xfrm>
            <a:off x="2904304" y="2878407"/>
            <a:ext cx="914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eaLnBrk="1" hangingPunct="1">
              <a:lnSpc>
                <a:spcPct val="85000"/>
              </a:lnSpc>
            </a:pPr>
            <a:r>
              <a:rPr lang="en-US" sz="1600" dirty="0">
                <a:solidFill>
                  <a:schemeClr val="tx1"/>
                </a:solidFill>
              </a:rPr>
              <a:t>Sales</a:t>
            </a:r>
            <a:endParaRPr lang="en-US" sz="16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635" y="4326923"/>
            <a:ext cx="2996489" cy="2025650"/>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Birdsong-Group_2021"/>
          <p:cNvPicPr>
            <a:picLocks noChangeAspect="1"/>
          </p:cNvPicPr>
          <p:nvPr/>
        </p:nvPicPr>
        <p:blipFill>
          <a:blip r:embed="rId3"/>
          <a:stretch>
            <a:fillRect/>
          </a:stretch>
        </p:blipFill>
        <p:spPr>
          <a:xfrm>
            <a:off x="6765925" y="561340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1">
                                            <p:txEl>
                                              <p:pRg st="4294967295" end="4294967295"/>
                                            </p:txEl>
                                          </p:spTgt>
                                        </p:tgtEl>
                                        <p:attrNameLst>
                                          <p:attrName>style.visibility</p:attrName>
                                        </p:attrNameLst>
                                      </p:cBhvr>
                                      <p:to>
                                        <p:strVal val="visible"/>
                                      </p:to>
                                    </p:set>
                                    <p:animEffect transition="in" filter="blinds(horizontal)">
                                      <p:cBhvr>
                                        <p:cTn id="7" dur="500"/>
                                        <p:tgtEl>
                                          <p:spTgt spid="17411">
                                            <p:txEl>
                                              <p:pRg st="4294967295" end="4294967295"/>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11" dur="500"/>
                                        <p:tgtEl>
                                          <p:spTgt spid="17411">
                                            <p:txEl>
                                              <p:pRg st="0" end="0"/>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Effect transition="in" filter="blinds(horizontal)">
                                      <p:cBhvr>
                                        <p:cTn id="15" dur="500"/>
                                        <p:tgtEl>
                                          <p:spTgt spid="17411">
                                            <p:txEl>
                                              <p:pRg st="1" end="1"/>
                                            </p:txEl>
                                          </p:spTgt>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7200" y="2339974"/>
            <a:ext cx="2491265" cy="1583857"/>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35"/>
          <p:cNvSpPr>
            <a:spLocks noChangeArrowheads="1"/>
          </p:cNvSpPr>
          <p:nvPr/>
        </p:nvSpPr>
        <p:spPr bwMode="auto">
          <a:xfrm>
            <a:off x="-2410" y="219717"/>
            <a:ext cx="9144000" cy="1143000"/>
          </a:xfrm>
          <a:prstGeom prst="rect">
            <a:avLst/>
          </a:prstGeom>
          <a:noFill/>
          <a:ln>
            <a:noFill/>
          </a:ln>
          <a:effectLst>
            <a:outerShdw blurRad="63500" dist="38099" dir="2700000"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75000"/>
              </a:lnSpc>
              <a:defRPr/>
            </a:pPr>
            <a:r>
              <a:rPr lang="en-US" sz="4400" b="1" dirty="0">
                <a:solidFill>
                  <a:schemeClr val="tx1"/>
                </a:solidFill>
                <a:latin typeface="Arial Unicode MS" charset="0"/>
                <a:cs typeface="Arial Unicode MS" charset="0"/>
              </a:rPr>
              <a:t>The Ultimate Home </a:t>
            </a:r>
            <a:r>
              <a:rPr lang="en-US" sz="4400" b="1" dirty="0">
                <a:latin typeface="Arial Unicode MS" charset="0"/>
                <a:cs typeface="Arial Unicode MS" charset="0"/>
              </a:rPr>
              <a:t>Buying</a:t>
            </a:r>
            <a:r>
              <a:rPr lang="en-US" sz="4400" b="1" dirty="0">
                <a:solidFill>
                  <a:schemeClr val="tx1"/>
                </a:solidFill>
                <a:latin typeface="Arial Unicode MS" charset="0"/>
                <a:cs typeface="Arial Unicode MS" charset="0"/>
              </a:rPr>
              <a:t> System</a:t>
            </a:r>
            <a:endParaRPr lang="en-US" sz="4400" b="1" dirty="0">
              <a:solidFill>
                <a:schemeClr val="tx1"/>
              </a:solidFill>
              <a:latin typeface="Arial Unicode MS" charset="0"/>
              <a:cs typeface="Arial Unicode MS" charset="0"/>
            </a:endParaRPr>
          </a:p>
        </p:txBody>
      </p:sp>
      <p:sp>
        <p:nvSpPr>
          <p:cNvPr id="2" name="Rectangle 3"/>
          <p:cNvSpPr>
            <a:spLocks noGrp="1" noChangeArrowheads="1"/>
          </p:cNvSpPr>
          <p:nvPr>
            <p:ph idx="1"/>
          </p:nvPr>
        </p:nvSpPr>
        <p:spPr>
          <a:xfrm>
            <a:off x="0" y="1348860"/>
            <a:ext cx="9144000" cy="990600"/>
          </a:xfrm>
          <a:effectLst>
            <a:outerShdw dist="28398" dir="3806097" algn="ctr" rotWithShape="0">
              <a:schemeClr val="tx1"/>
            </a:outerShdw>
          </a:effectLst>
        </p:spPr>
        <p:txBody>
          <a:bodyPr>
            <a:normAutofit fontScale="90000" lnSpcReduction="20000"/>
          </a:bodyPr>
          <a:lstStyle/>
          <a:p>
            <a:pPr algn="ctr" eaLnBrk="1" hangingPunct="1">
              <a:lnSpc>
                <a:spcPct val="60000"/>
              </a:lnSpc>
              <a:buFontTx/>
              <a:buNone/>
            </a:pPr>
            <a:r>
              <a:rPr lang="en-US" sz="3600" dirty="0">
                <a:solidFill>
                  <a:srgbClr val="CC0000"/>
                </a:solidFill>
                <a:effectLst>
                  <a:outerShdw blurRad="38100" dist="38100" dir="2700000" algn="tl">
                    <a:srgbClr val="000000">
                      <a:alpha val="43137"/>
                    </a:srgbClr>
                  </a:outerShdw>
                </a:effectLst>
                <a:latin typeface="Arial Unicode MS" charset="0"/>
                <a:cs typeface="Arial Unicode MS" charset="0"/>
              </a:rPr>
              <a:t>Each Team Member Has A Specific Role</a:t>
            </a:r>
            <a:endParaRPr lang="en-US" sz="3600" dirty="0">
              <a:solidFill>
                <a:srgbClr val="CC0000"/>
              </a:solidFill>
              <a:effectLst>
                <a:outerShdw blurRad="38100" dist="38100" dir="2700000" algn="tl">
                  <a:srgbClr val="000000">
                    <a:alpha val="43137"/>
                  </a:srgbClr>
                </a:outerShdw>
              </a:effectLst>
              <a:latin typeface="Arial Unicode MS" charset="0"/>
              <a:cs typeface="Arial Unicode MS" charset="0"/>
            </a:endParaRPr>
          </a:p>
          <a:p>
            <a:pPr algn="ctr" eaLnBrk="1" hangingPunct="1">
              <a:lnSpc>
                <a:spcPct val="60000"/>
              </a:lnSpc>
              <a:buFontTx/>
              <a:buNone/>
            </a:pPr>
            <a:r>
              <a:rPr lang="en-US" sz="3600" dirty="0">
                <a:solidFill>
                  <a:srgbClr val="CC0000"/>
                </a:solidFill>
                <a:effectLst>
                  <a:outerShdw blurRad="38100" dist="38100" dir="2700000" algn="tl">
                    <a:srgbClr val="000000">
                      <a:alpha val="43137"/>
                    </a:srgbClr>
                  </a:outerShdw>
                </a:effectLst>
                <a:latin typeface="Arial Unicode MS" charset="0"/>
                <a:cs typeface="Arial Unicode MS" charset="0"/>
              </a:rPr>
              <a:t>To Play In Helping you Buy Your Home</a:t>
            </a:r>
            <a:endParaRPr lang="en-US" sz="3600" dirty="0">
              <a:solidFill>
                <a:srgbClr val="CC0000"/>
              </a:solidFill>
              <a:effectLst>
                <a:outerShdw blurRad="38100" dist="38100" dir="2700000" algn="tl">
                  <a:srgbClr val="000000">
                    <a:alpha val="43137"/>
                  </a:srgbClr>
                </a:outerShdw>
              </a:effectLst>
              <a:latin typeface="Arial Unicode MS" charset="0"/>
              <a:cs typeface="Arial Unicode MS"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02" y="4495618"/>
            <a:ext cx="2183324" cy="1565402"/>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7" name="TextBox 3"/>
          <p:cNvSpPr txBox="1">
            <a:spLocks noChangeArrowheads="1"/>
          </p:cNvSpPr>
          <p:nvPr/>
        </p:nvSpPr>
        <p:spPr bwMode="auto">
          <a:xfrm>
            <a:off x="838200" y="6058174"/>
            <a:ext cx="266174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lgn="ctr" eaLnBrk="1" hangingPunct="1">
              <a:lnSpc>
                <a:spcPct val="85000"/>
              </a:lnSpc>
            </a:pPr>
            <a:r>
              <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Customer Service Department</a:t>
            </a:r>
            <a:endPar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456" y="4522594"/>
            <a:ext cx="2309696" cy="1511450"/>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9" name="TextBox 5"/>
          <p:cNvSpPr txBox="1">
            <a:spLocks noChangeArrowheads="1"/>
          </p:cNvSpPr>
          <p:nvPr/>
        </p:nvSpPr>
        <p:spPr bwMode="auto">
          <a:xfrm>
            <a:off x="4034456" y="6060685"/>
            <a:ext cx="230969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lgn="ctr" eaLnBrk="1" hangingPunct="1">
              <a:lnSpc>
                <a:spcPct val="85000"/>
              </a:lnSpc>
            </a:pPr>
            <a:r>
              <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Sales Department</a:t>
            </a:r>
            <a:endPar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604" y="2359787"/>
            <a:ext cx="2303664" cy="1540397"/>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21" name="TextBox 7"/>
          <p:cNvSpPr txBox="1">
            <a:spLocks noChangeArrowheads="1"/>
          </p:cNvSpPr>
          <p:nvPr/>
        </p:nvSpPr>
        <p:spPr bwMode="auto">
          <a:xfrm>
            <a:off x="6680200" y="3921403"/>
            <a:ext cx="215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lgn="ctr" eaLnBrk="1" hangingPunct="1">
              <a:lnSpc>
                <a:spcPct val="85000"/>
              </a:lnSpc>
            </a:pPr>
            <a:r>
              <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Technology Department</a:t>
            </a:r>
            <a:endPar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2685" y="2350203"/>
            <a:ext cx="2342813" cy="1559565"/>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23" name="TextBox 9"/>
          <p:cNvSpPr txBox="1">
            <a:spLocks noChangeArrowheads="1"/>
          </p:cNvSpPr>
          <p:nvPr/>
        </p:nvSpPr>
        <p:spPr bwMode="auto">
          <a:xfrm>
            <a:off x="457200" y="3952770"/>
            <a:ext cx="2491265"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lgn="ctr" eaLnBrk="1" hangingPunct="1">
              <a:lnSpc>
                <a:spcPct val="85000"/>
              </a:lnSpc>
            </a:pPr>
            <a:r>
              <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Marketing Department</a:t>
            </a:r>
            <a:endPar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8925" name="TextBox 11"/>
          <p:cNvSpPr txBox="1">
            <a:spLocks noChangeArrowheads="1"/>
          </p:cNvSpPr>
          <p:nvPr/>
        </p:nvSpPr>
        <p:spPr bwMode="auto">
          <a:xfrm>
            <a:off x="3642685" y="3934705"/>
            <a:ext cx="23867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pPr algn="ctr" eaLnBrk="1" hangingPunct="1">
              <a:lnSpc>
                <a:spcPct val="85000"/>
              </a:lnSpc>
            </a:pPr>
            <a:r>
              <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Operations and Telemarketing Department</a:t>
            </a:r>
            <a:endParaRPr lang="en-US" sz="1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Content Placeholder 8" descr="Birdsong-Group_2021"/>
          <p:cNvPicPr>
            <a:picLocks noChangeAspect="1"/>
          </p:cNvPicPr>
          <p:nvPr/>
        </p:nvPicPr>
        <p:blipFill>
          <a:blip r:embed="rId6"/>
          <a:stretch>
            <a:fillRect/>
          </a:stretch>
        </p:blipFill>
        <p:spPr>
          <a:xfrm>
            <a:off x="6765925" y="561340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8923"/>
                                        </p:tgtEl>
                                        <p:attrNameLst>
                                          <p:attrName>style.visibility</p:attrName>
                                        </p:attrNameLst>
                                      </p:cBhvr>
                                      <p:to>
                                        <p:strVal val="visible"/>
                                      </p:to>
                                    </p:set>
                                    <p:animEffect transition="in" filter="fade">
                                      <p:cBhvr>
                                        <p:cTn id="16" dur="500"/>
                                        <p:tgtEl>
                                          <p:spTgt spid="389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8925"/>
                                        </p:tgtEl>
                                        <p:attrNameLst>
                                          <p:attrName>style.visibility</p:attrName>
                                        </p:attrNameLst>
                                      </p:cBhvr>
                                      <p:to>
                                        <p:strVal val="visible"/>
                                      </p:to>
                                    </p:set>
                                    <p:animEffect transition="in" filter="fade">
                                      <p:cBhvr>
                                        <p:cTn id="25" dur="500"/>
                                        <p:tgtEl>
                                          <p:spTgt spid="38925"/>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921"/>
                                        </p:tgtEl>
                                        <p:attrNameLst>
                                          <p:attrName>style.visibility</p:attrName>
                                        </p:attrNameLst>
                                      </p:cBhvr>
                                      <p:to>
                                        <p:strVal val="visible"/>
                                      </p:to>
                                    </p:set>
                                    <p:animEffect transition="in" filter="fade">
                                      <p:cBhvr>
                                        <p:cTn id="34" dur="500"/>
                                        <p:tgtEl>
                                          <p:spTgt spid="3892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8917"/>
                                        </p:tgtEl>
                                        <p:attrNameLst>
                                          <p:attrName>style.visibility</p:attrName>
                                        </p:attrNameLst>
                                      </p:cBhvr>
                                      <p:to>
                                        <p:strVal val="visible"/>
                                      </p:to>
                                    </p:set>
                                    <p:animEffect transition="in" filter="fade">
                                      <p:cBhvr>
                                        <p:cTn id="42" dur="500"/>
                                        <p:tgtEl>
                                          <p:spTgt spid="38917"/>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38919"/>
                                        </p:tgtEl>
                                        <p:attrNameLst>
                                          <p:attrName>style.visibility</p:attrName>
                                        </p:attrNameLst>
                                      </p:cBhvr>
                                      <p:to>
                                        <p:strVal val="visible"/>
                                      </p:to>
                                    </p:set>
                                    <p:animEffect transition="in" filter="fade">
                                      <p:cBhvr>
                                        <p:cTn id="50"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ldLvl="0" animBg="1"/>
      <p:bldP spid="38917" grpId="0"/>
      <p:bldP spid="38919" grpId="0"/>
      <p:bldP spid="38921" grpId="0"/>
      <p:bldP spid="38923" grpId="0"/>
      <p:bldP spid="3892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13"/>
          <p:cNvSpPr>
            <a:spLocks noChangeArrowheads="1"/>
          </p:cNvSpPr>
          <p:nvPr/>
        </p:nvSpPr>
        <p:spPr bwMode="auto">
          <a:xfrm>
            <a:off x="-17463" y="0"/>
            <a:ext cx="9161463" cy="1143000"/>
          </a:xfrm>
          <a:prstGeom prst="rect">
            <a:avLst/>
          </a:prstGeom>
          <a:noFill/>
          <a:ln>
            <a:noFill/>
          </a:ln>
          <a:effectLst>
            <a:outerShdw blurRad="63500" dist="38099" dir="2700000"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75000"/>
              </a:lnSpc>
              <a:defRPr/>
            </a:pPr>
            <a:r>
              <a:rPr lang="en-US" sz="4000" b="1" dirty="0">
                <a:solidFill>
                  <a:schemeClr val="tx1"/>
                </a:solidFill>
                <a:effectLst>
                  <a:outerShdw blurRad="38100" dist="38100" dir="2700000" algn="tl">
                    <a:srgbClr val="000000">
                      <a:alpha val="43137"/>
                    </a:srgbClr>
                  </a:outerShdw>
                </a:effectLst>
                <a:latin typeface="Arial Unicode MS" charset="0"/>
                <a:cs typeface="Arial Unicode MS" charset="0"/>
              </a:rPr>
              <a:t>The Ultimate Home </a:t>
            </a:r>
            <a:r>
              <a:rPr lang="en-US" sz="4000" b="1" dirty="0">
                <a:effectLst>
                  <a:outerShdw blurRad="38100" dist="38100" dir="2700000" algn="tl">
                    <a:srgbClr val="000000">
                      <a:alpha val="43137"/>
                    </a:srgbClr>
                  </a:outerShdw>
                </a:effectLst>
                <a:latin typeface="Arial Unicode MS" charset="0"/>
                <a:cs typeface="Arial Unicode MS" charset="0"/>
              </a:rPr>
              <a:t>Buying</a:t>
            </a:r>
            <a:r>
              <a:rPr lang="en-US" sz="4000" b="1" dirty="0">
                <a:solidFill>
                  <a:schemeClr val="tx1"/>
                </a:solidFill>
                <a:effectLst>
                  <a:outerShdw blurRad="38100" dist="38100" dir="2700000" algn="tl">
                    <a:srgbClr val="000000">
                      <a:alpha val="43137"/>
                    </a:srgbClr>
                  </a:outerShdw>
                </a:effectLst>
                <a:latin typeface="Arial Unicode MS" charset="0"/>
                <a:cs typeface="Arial Unicode MS" charset="0"/>
              </a:rPr>
              <a:t> System</a:t>
            </a:r>
            <a:endParaRPr lang="en-US" sz="4000" b="1" dirty="0">
              <a:solidFill>
                <a:schemeClr val="tx1"/>
              </a:solidFill>
              <a:effectLst>
                <a:outerShdw blurRad="38100" dist="38100" dir="2700000" algn="tl">
                  <a:srgbClr val="000000">
                    <a:alpha val="43137"/>
                  </a:srgbClr>
                </a:outerShdw>
              </a:effectLst>
              <a:latin typeface="Arial Unicode MS" charset="0"/>
              <a:cs typeface="Arial Unicode MS" charset="0"/>
            </a:endParaRPr>
          </a:p>
        </p:txBody>
      </p:sp>
      <p:sp>
        <p:nvSpPr>
          <p:cNvPr id="2" name="Rectangle 3"/>
          <p:cNvSpPr>
            <a:spLocks noGrp="1" noChangeArrowheads="1"/>
          </p:cNvSpPr>
          <p:nvPr>
            <p:ph idx="1"/>
          </p:nvPr>
        </p:nvSpPr>
        <p:spPr>
          <a:xfrm>
            <a:off x="-17463" y="955755"/>
            <a:ext cx="9144001" cy="1600200"/>
          </a:xfrm>
          <a:effectLst>
            <a:outerShdw dist="35921" dir="2700000" algn="ctr" rotWithShape="0">
              <a:schemeClr val="bg1"/>
            </a:outerShdw>
          </a:effectLst>
        </p:spPr>
        <p:txBody>
          <a:bodyPr>
            <a:normAutofit/>
          </a:bodyPr>
          <a:lstStyle/>
          <a:p>
            <a:pPr marL="0" algn="ctr" eaLnBrk="1" hangingPunct="1">
              <a:lnSpc>
                <a:spcPct val="80000"/>
              </a:lnSpc>
              <a:spcBef>
                <a:spcPts val="0"/>
              </a:spcBef>
              <a:buFontTx/>
              <a:buNone/>
            </a:pPr>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We never run out of time </a:t>
            </a:r>
            <a:r>
              <a:rPr lang="en-US" sz="3200" dirty="0">
                <a:solidFill>
                  <a:srgbClr val="CC0000"/>
                </a:solidFill>
                <a:latin typeface="Arial Unicode MS" panose="020B0604020202020204" pitchFamily="34" charset="-128"/>
                <a:ea typeface="Arial Unicode MS" panose="020B0604020202020204" pitchFamily="34" charset="-128"/>
                <a:cs typeface="Arial Unicode MS" panose="020B0604020202020204" pitchFamily="34" charset="-128"/>
              </a:rPr>
              <a:t>for you because </a:t>
            </a:r>
            <a:endParaRPr lang="en-US" sz="3200" dirty="0">
              <a:solidFill>
                <a:srgbClr val="CC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algn="ctr" eaLnBrk="1" hangingPunct="1">
              <a:lnSpc>
                <a:spcPct val="80000"/>
              </a:lnSpc>
              <a:spcBef>
                <a:spcPts val="0"/>
              </a:spcBef>
              <a:buFontTx/>
              <a:buNone/>
            </a:pPr>
            <a:r>
              <a:rPr lang="en-US" sz="3200" dirty="0">
                <a:solidFill>
                  <a:srgbClr val="CC0000"/>
                </a:solidFill>
                <a:latin typeface="Arial Unicode MS" panose="020B0604020202020204" pitchFamily="34" charset="-128"/>
                <a:ea typeface="Arial Unicode MS" panose="020B0604020202020204" pitchFamily="34" charset="-128"/>
                <a:cs typeface="Arial Unicode MS" panose="020B0604020202020204" pitchFamily="34" charset="-128"/>
              </a:rPr>
              <a:t>each of us is separately responsible for </a:t>
            </a:r>
            <a:endParaRPr lang="en-US" sz="3200" dirty="0">
              <a:solidFill>
                <a:srgbClr val="CC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algn="ctr" eaLnBrk="1" hangingPunct="1">
              <a:lnSpc>
                <a:spcPct val="80000"/>
              </a:lnSpc>
              <a:spcBef>
                <a:spcPts val="0"/>
              </a:spcBef>
              <a:buFontTx/>
              <a:buNone/>
            </a:pPr>
            <a:r>
              <a:rPr lang="en-US" sz="3200" dirty="0">
                <a:solidFill>
                  <a:srgbClr val="CC0000"/>
                </a:solidFill>
                <a:latin typeface="Arial Unicode MS" panose="020B0604020202020204" pitchFamily="34" charset="-128"/>
                <a:ea typeface="Arial Unicode MS" panose="020B0604020202020204" pitchFamily="34" charset="-128"/>
                <a:cs typeface="Arial Unicode MS" panose="020B0604020202020204" pitchFamily="34" charset="-128"/>
              </a:rPr>
              <a:t>a specific process in the buying of your home.</a:t>
            </a:r>
            <a:endParaRPr lang="en-US" sz="3200" dirty="0">
              <a:solidFill>
                <a:srgbClr val="CC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471" name="Picture 15" descr="j040140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57341" y="2320591"/>
            <a:ext cx="2741392" cy="3021126"/>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0965" name="TextBox 1"/>
          <p:cNvSpPr txBox="1">
            <a:spLocks noChangeArrowheads="1"/>
          </p:cNvSpPr>
          <p:nvPr/>
        </p:nvSpPr>
        <p:spPr bwMode="auto">
          <a:xfrm>
            <a:off x="4572000" y="2316983"/>
            <a:ext cx="355738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500">
                <a:solidFill>
                  <a:srgbClr val="CC0000"/>
                </a:solidFill>
                <a:latin typeface="HelveticaNeue BlackExt" charset="0"/>
                <a:ea typeface="MS PGothic" panose="020B0600070205080204" charset="-128"/>
                <a:cs typeface="MS PGothic" panose="020B0600070205080204" charset="-128"/>
              </a:defRPr>
            </a:lvl1pPr>
            <a:lvl2pPr marL="742950" indent="-285750">
              <a:defRPr sz="4500">
                <a:solidFill>
                  <a:srgbClr val="CC0000"/>
                </a:solidFill>
                <a:latin typeface="HelveticaNeue BlackExt" charset="0"/>
                <a:ea typeface="MS PGothic" panose="020B0600070205080204" charset="-128"/>
              </a:defRPr>
            </a:lvl2pPr>
            <a:lvl3pPr marL="1143000" indent="-228600">
              <a:defRPr sz="4500">
                <a:solidFill>
                  <a:srgbClr val="CC0000"/>
                </a:solidFill>
                <a:latin typeface="HelveticaNeue BlackExt" charset="0"/>
                <a:ea typeface="MS PGothic" panose="020B0600070205080204" charset="-128"/>
              </a:defRPr>
            </a:lvl3pPr>
            <a:lvl4pPr marL="1600200" indent="-228600">
              <a:defRPr sz="4500">
                <a:solidFill>
                  <a:srgbClr val="CC0000"/>
                </a:solidFill>
                <a:latin typeface="HelveticaNeue BlackExt" charset="0"/>
                <a:ea typeface="MS PGothic" panose="020B0600070205080204" charset="-128"/>
              </a:defRPr>
            </a:lvl4pPr>
            <a:lvl5pPr marL="2057400" indent="-228600">
              <a:defRPr sz="4500">
                <a:solidFill>
                  <a:srgbClr val="CC0000"/>
                </a:solidFill>
                <a:latin typeface="HelveticaNeue BlackExt" charset="0"/>
                <a:ea typeface="MS PGothic" panose="020B0600070205080204" charset="-128"/>
              </a:defRPr>
            </a:lvl5pPr>
            <a:lvl6pPr marL="25146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6pPr>
            <a:lvl7pPr marL="29718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7pPr>
            <a:lvl8pPr marL="34290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8pPr>
            <a:lvl9pPr marL="3886200" indent="-228600" eaLnBrk="0" fontAlgn="base" hangingPunct="0">
              <a:spcBef>
                <a:spcPct val="0"/>
              </a:spcBef>
              <a:spcAft>
                <a:spcPct val="0"/>
              </a:spcAft>
              <a:defRPr sz="4500">
                <a:solidFill>
                  <a:srgbClr val="CC0000"/>
                </a:solidFill>
                <a:latin typeface="HelveticaNeue BlackExt" charset="0"/>
                <a:ea typeface="MS PGothic" panose="020B0600070205080204" charset="-128"/>
              </a:defRPr>
            </a:lvl9pPr>
          </a:lstStyle>
          <a:p>
            <a:r>
              <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“I have More</a:t>
            </a:r>
            <a:endPar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Time to Spend</a:t>
            </a:r>
            <a:endPar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On Helping You </a:t>
            </a:r>
            <a:endPar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Find, Secure and</a:t>
            </a:r>
            <a:endPar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Buy the Place You</a:t>
            </a:r>
            <a:endPar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Call Home”</a:t>
            </a:r>
            <a:endParaRPr lang="en-US" sz="3200" dirty="0">
              <a:solidFill>
                <a:schemeClr val="tx1">
                  <a:lumMod val="9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 name="Group 8"/>
          <p:cNvGrpSpPr/>
          <p:nvPr/>
        </p:nvGrpSpPr>
        <p:grpSpPr>
          <a:xfrm>
            <a:off x="362099" y="5508534"/>
            <a:ext cx="3061192" cy="1257567"/>
            <a:chOff x="5874972" y="1450390"/>
            <a:chExt cx="3061192" cy="1257567"/>
          </a:xfrm>
        </p:grpSpPr>
        <p:sp>
          <p:nvSpPr>
            <p:cNvPr id="10" name="Rectangle: Diagonal Corners Snipped 9"/>
            <p:cNvSpPr/>
            <p:nvPr/>
          </p:nvSpPr>
          <p:spPr>
            <a:xfrm>
              <a:off x="5937981" y="1788989"/>
              <a:ext cx="2906563" cy="531610"/>
            </a:xfrm>
            <a:prstGeom prst="snip2DiagRect">
              <a:avLst/>
            </a:prstGeom>
            <a:solidFill>
              <a:schemeClr val="tx1"/>
            </a:solidFill>
            <a:ln>
              <a:solidFill>
                <a:srgbClr val="0A2CB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4"/>
            <p:cNvSpPr txBox="1">
              <a:spLocks noChangeArrowheads="1"/>
            </p:cNvSpPr>
            <p:nvPr/>
          </p:nvSpPr>
          <p:spPr bwMode="auto">
            <a:xfrm>
              <a:off x="5929062" y="1450390"/>
              <a:ext cx="29065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1600" b="1" dirty="0">
                  <a:solidFill>
                    <a:schemeClr val="tx1"/>
                  </a:solidFill>
                  <a:latin typeface="Ebrima" panose="02000000000000000000" charset="0"/>
                  <a:ea typeface="Ebrima" panose="02000000000000000000" charset="0"/>
                  <a:cs typeface="Ebrima" panose="02000000000000000000" charset="0"/>
                </a:rPr>
                <a:t>Your Home SOLD in 45 Days</a:t>
              </a:r>
              <a:endParaRPr lang="en-PH" altLang="en-US" sz="1600" b="1" dirty="0">
                <a:solidFill>
                  <a:schemeClr val="tx1"/>
                </a:solidFill>
                <a:latin typeface="Ebrima" panose="02000000000000000000" charset="0"/>
                <a:ea typeface="Ebrima" panose="02000000000000000000" charset="0"/>
                <a:cs typeface="Ebrima" panose="02000000000000000000" charset="0"/>
              </a:endParaRPr>
            </a:p>
          </p:txBody>
        </p:sp>
        <p:sp>
          <p:nvSpPr>
            <p:cNvPr id="12" name="TextBox 11"/>
            <p:cNvSpPr txBox="1">
              <a:spLocks noChangeArrowheads="1"/>
            </p:cNvSpPr>
            <p:nvPr/>
          </p:nvSpPr>
          <p:spPr bwMode="auto">
            <a:xfrm>
              <a:off x="5920145" y="1735824"/>
              <a:ext cx="2906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3200" b="1" u="sng" dirty="0">
                  <a:solidFill>
                    <a:srgbClr val="0A2CB1"/>
                  </a:solidFill>
                  <a:latin typeface="Ebrima" panose="02000000000000000000" charset="0"/>
                  <a:ea typeface="Ebrima" panose="02000000000000000000" charset="0"/>
                  <a:cs typeface="Ebrima" panose="02000000000000000000" charset="0"/>
                </a:rPr>
                <a:t>GUARANTEED</a:t>
              </a:r>
              <a:endParaRPr lang="en-PH" altLang="en-US" sz="3200" b="1" u="sng" dirty="0">
                <a:solidFill>
                  <a:srgbClr val="0A2CB1"/>
                </a:solidFill>
                <a:latin typeface="Ebrima" panose="02000000000000000000" charset="0"/>
                <a:ea typeface="Ebrima" panose="02000000000000000000" charset="0"/>
                <a:cs typeface="Ebrima" panose="02000000000000000000" charset="0"/>
              </a:endParaRPr>
            </a:p>
          </p:txBody>
        </p:sp>
        <p:sp>
          <p:nvSpPr>
            <p:cNvPr id="13" name="TextBox 12"/>
            <p:cNvSpPr txBox="1">
              <a:spLocks noChangeArrowheads="1"/>
            </p:cNvSpPr>
            <p:nvPr/>
          </p:nvSpPr>
          <p:spPr bwMode="auto">
            <a:xfrm>
              <a:off x="5874972" y="2338416"/>
              <a:ext cx="3061192" cy="3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pPr algn="ctr"/>
              <a:r>
                <a:rPr lang="en-PH" altLang="en-US" sz="1800" b="1" dirty="0">
                  <a:solidFill>
                    <a:schemeClr val="tx1"/>
                  </a:solidFill>
                  <a:latin typeface="Ebrima" panose="02000000000000000000" charset="0"/>
                  <a:ea typeface="Ebrima" panose="02000000000000000000" charset="0"/>
                  <a:cs typeface="Ebrima" panose="02000000000000000000" charset="0"/>
                </a:rPr>
                <a:t>Or I’ll Pay You $1500!*</a:t>
              </a:r>
              <a:endParaRPr lang="en-PH" altLang="en-US" sz="1800" b="1" dirty="0">
                <a:solidFill>
                  <a:schemeClr val="tx1"/>
                </a:solidFill>
                <a:latin typeface="Ebrima" panose="02000000000000000000" charset="0"/>
                <a:ea typeface="Ebrima" panose="02000000000000000000" charset="0"/>
                <a:cs typeface="Ebrima" panose="02000000000000000000" charset="0"/>
              </a:endParaRPr>
            </a:p>
          </p:txBody>
        </p:sp>
      </p:grpSp>
      <p:grpSp>
        <p:nvGrpSpPr>
          <p:cNvPr id="14" name="Group 13"/>
          <p:cNvGrpSpPr/>
          <p:nvPr/>
        </p:nvGrpSpPr>
        <p:grpSpPr>
          <a:xfrm>
            <a:off x="3455696" y="5558758"/>
            <a:ext cx="3522345" cy="1150620"/>
            <a:chOff x="5709956" y="3036756"/>
            <a:chExt cx="3522345" cy="1150620"/>
          </a:xfrm>
        </p:grpSpPr>
        <p:sp>
          <p:nvSpPr>
            <p:cNvPr id="15" name="Rectangle: Diagonal Corners Snipped 14"/>
            <p:cNvSpPr/>
            <p:nvPr/>
          </p:nvSpPr>
          <p:spPr>
            <a:xfrm>
              <a:off x="5970335" y="3831082"/>
              <a:ext cx="2906563" cy="304265"/>
            </a:xfrm>
            <a:prstGeom prst="snip2DiagRect">
              <a:avLst/>
            </a:prstGeom>
            <a:solidFill>
              <a:schemeClr val="tx1"/>
            </a:solidFill>
            <a:ln>
              <a:solidFill>
                <a:srgbClr val="0A2CB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6"/>
            <p:cNvSpPr txBox="1">
              <a:spLocks noChangeArrowheads="1"/>
            </p:cNvSpPr>
            <p:nvPr/>
          </p:nvSpPr>
          <p:spPr bwMode="auto">
            <a:xfrm>
              <a:off x="5709956" y="3036756"/>
              <a:ext cx="31880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pPr algn="ctr"/>
              <a:r>
                <a:rPr lang="en-PH" altLang="en-US" sz="1400" b="1" dirty="0">
                  <a:solidFill>
                    <a:schemeClr val="tx1"/>
                  </a:solidFill>
                  <a:latin typeface="Ebrima" panose="02000000000000000000" charset="0"/>
                  <a:ea typeface="Ebrima" panose="02000000000000000000" charset="0"/>
                  <a:cs typeface="Ebrima" panose="02000000000000000000" charset="0"/>
                </a:rPr>
                <a:t>BUY ANY HOME FROM ME, </a:t>
              </a:r>
              <a:endParaRPr lang="en-PH" altLang="en-US" sz="1400" b="1" dirty="0">
                <a:solidFill>
                  <a:schemeClr val="tx1"/>
                </a:solidFill>
                <a:latin typeface="Ebrima" panose="02000000000000000000" charset="0"/>
                <a:ea typeface="Ebrima" panose="02000000000000000000" charset="0"/>
                <a:cs typeface="Ebrima" panose="02000000000000000000" charset="0"/>
              </a:endParaRPr>
            </a:p>
            <a:p>
              <a:pPr algn="ctr"/>
              <a:r>
                <a:rPr lang="en-PH" altLang="en-US" sz="1400" b="1" dirty="0">
                  <a:solidFill>
                    <a:schemeClr val="tx1"/>
                  </a:solidFill>
                  <a:latin typeface="Ebrima" panose="02000000000000000000" charset="0"/>
                  <a:ea typeface="Ebrima" panose="02000000000000000000" charset="0"/>
                  <a:cs typeface="Ebrima" panose="02000000000000000000" charset="0"/>
                </a:rPr>
                <a:t>AND IF YOU ARE </a:t>
              </a:r>
              <a:endParaRPr lang="en-PH" altLang="en-US" sz="1400" b="1" dirty="0">
                <a:solidFill>
                  <a:schemeClr val="tx1"/>
                </a:solidFill>
                <a:latin typeface="Ebrima" panose="02000000000000000000" charset="0"/>
                <a:ea typeface="Ebrima" panose="02000000000000000000" charset="0"/>
                <a:cs typeface="Ebrima" panose="02000000000000000000" charset="0"/>
              </a:endParaRPr>
            </a:p>
            <a:p>
              <a:pPr algn="ctr"/>
              <a:r>
                <a:rPr lang="en-PH" altLang="en-US" sz="1400" b="1" dirty="0">
                  <a:solidFill>
                    <a:schemeClr val="tx1"/>
                  </a:solidFill>
                  <a:latin typeface="Ebrima" panose="02000000000000000000" charset="0"/>
                  <a:ea typeface="Ebrima" panose="02000000000000000000" charset="0"/>
                  <a:cs typeface="Ebrima" panose="02000000000000000000" charset="0"/>
                </a:rPr>
                <a:t>NOT SATISFIED IN 12 MONTHS</a:t>
              </a:r>
              <a:endParaRPr lang="en-PH" altLang="en-US" sz="1400" b="1" dirty="0">
                <a:solidFill>
                  <a:schemeClr val="tx1"/>
                </a:solidFill>
                <a:latin typeface="Ebrima" panose="02000000000000000000" charset="0"/>
                <a:ea typeface="Ebrima" panose="02000000000000000000" charset="0"/>
                <a:cs typeface="Ebrima" panose="02000000000000000000" charset="0"/>
              </a:endParaRPr>
            </a:p>
          </p:txBody>
        </p:sp>
        <p:sp>
          <p:nvSpPr>
            <p:cNvPr id="17" name="TextBox 17"/>
            <p:cNvSpPr txBox="1">
              <a:spLocks noChangeArrowheads="1"/>
            </p:cNvSpPr>
            <p:nvPr/>
          </p:nvSpPr>
          <p:spPr bwMode="auto">
            <a:xfrm>
              <a:off x="6002056" y="3788596"/>
              <a:ext cx="323024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2000" b="1" dirty="0">
                  <a:solidFill>
                    <a:srgbClr val="0A2CB1"/>
                  </a:solidFill>
                  <a:latin typeface="Ebrima" panose="02000000000000000000" charset="0"/>
                  <a:ea typeface="Ebrima" panose="02000000000000000000" charset="0"/>
                  <a:cs typeface="Ebrima" panose="02000000000000000000" charset="0"/>
                </a:rPr>
                <a:t>I Will Sell It For FREE!*</a:t>
              </a:r>
              <a:endParaRPr lang="en-PH" altLang="en-US" sz="2000" b="1" dirty="0">
                <a:solidFill>
                  <a:srgbClr val="0A2CB1"/>
                </a:solidFill>
                <a:latin typeface="Ebrima" panose="02000000000000000000" charset="0"/>
                <a:ea typeface="Ebrima" panose="02000000000000000000" charset="0"/>
                <a:cs typeface="Ebrima" panose="02000000000000000000" charset="0"/>
              </a:endParaRPr>
            </a:p>
          </p:txBody>
        </p:sp>
      </p:grpSp>
      <p:pic>
        <p:nvPicPr>
          <p:cNvPr id="3" name="Content Placeholder 8" descr="Birdsong-Group_2021"/>
          <p:cNvPicPr>
            <a:picLocks noChangeAspect="1"/>
          </p:cNvPicPr>
          <p:nvPr/>
        </p:nvPicPr>
        <p:blipFill>
          <a:blip r:embed="rId2"/>
          <a:stretch>
            <a:fillRect/>
          </a:stretch>
        </p:blipFill>
        <p:spPr>
          <a:xfrm>
            <a:off x="6872605" y="5687060"/>
            <a:ext cx="1892300" cy="970280"/>
          </a:xfrm>
          <a:prstGeom prst="rect">
            <a:avLst/>
          </a:prstGeom>
        </p:spPr>
      </p:pic>
      <p:sp>
        <p:nvSpPr>
          <p:cNvPr id="5" name="TextBox 13"/>
          <p:cNvSpPr txBox="1">
            <a:spLocks noChangeArrowheads="1"/>
          </p:cNvSpPr>
          <p:nvPr/>
        </p:nvSpPr>
        <p:spPr bwMode="auto">
          <a:xfrm>
            <a:off x="7708900" y="6642590"/>
            <a:ext cx="1130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700" dirty="0">
                <a:solidFill>
                  <a:schemeClr val="tx1"/>
                </a:solidFill>
                <a:ea typeface="Arial Unicode MS"/>
                <a:cs typeface="Arial Unicode MS"/>
              </a:rPr>
              <a:t>**CONDITIONS APPLY</a:t>
            </a:r>
            <a:endParaRPr lang="en-PH" altLang="en-US" sz="700" dirty="0">
              <a:solidFill>
                <a:schemeClr val="tx1"/>
              </a:solidFill>
              <a:ea typeface="Arial Unicode MS"/>
              <a:cs typeface="Arial Unicode M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4294967295" end="4294967295"/>
                                            </p:txEl>
                                          </p:spTgt>
                                        </p:tgtEl>
                                        <p:attrNameLst>
                                          <p:attrName>style.visibility</p:attrName>
                                        </p:attrNameLst>
                                      </p:cBhvr>
                                      <p:to>
                                        <p:strVal val="visible"/>
                                      </p:to>
                                    </p:set>
                                    <p:anim calcmode="lin" valueType="num">
                                      <p:cBhvr additive="base">
                                        <p:cTn id="7" dur="500" fill="hold"/>
                                        <p:tgtEl>
                                          <p:spTgt spid="2">
                                            <p:txEl>
                                              <p:p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40965"/>
                                        </p:tgtEl>
                                        <p:attrNameLst>
                                          <p:attrName>style.visibility</p:attrName>
                                        </p:attrNameLst>
                                      </p:cBhvr>
                                      <p:to>
                                        <p:strVal val="visible"/>
                                      </p:to>
                                    </p:set>
                                    <p:anim calcmode="lin" valueType="num">
                                      <p:cBhvr additive="base">
                                        <p:cTn id="30" dur="500" fill="hold"/>
                                        <p:tgtEl>
                                          <p:spTgt spid="40965"/>
                                        </p:tgtEl>
                                        <p:attrNameLst>
                                          <p:attrName>ppt_x</p:attrName>
                                        </p:attrNameLst>
                                      </p:cBhvr>
                                      <p:tavLst>
                                        <p:tav tm="0">
                                          <p:val>
                                            <p:strVal val="#ppt_x"/>
                                          </p:val>
                                        </p:tav>
                                        <p:tav tm="100000">
                                          <p:val>
                                            <p:strVal val="#ppt_x"/>
                                          </p:val>
                                        </p:tav>
                                      </p:tavLst>
                                    </p:anim>
                                    <p:anim calcmode="lin" valueType="num">
                                      <p:cBhvr additive="base">
                                        <p:cTn id="31"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471"/>
                                        </p:tgtEl>
                                        <p:attrNameLst>
                                          <p:attrName>style.visibility</p:attrName>
                                        </p:attrNameLst>
                                      </p:cBhvr>
                                      <p:to>
                                        <p:strVal val="visible"/>
                                      </p:to>
                                    </p:set>
                                    <p:animEffect transition="in" filter="fade">
                                      <p:cBhvr>
                                        <p:cTn id="36" dur="500"/>
                                        <p:tgtEl>
                                          <p:spTgt spid="19471"/>
                                        </p:tgtEl>
                                      </p:cBhvr>
                                    </p:animEffect>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 presetClass="entr" presetSubtype="4"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096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19"/>
          <p:cNvSpPr>
            <a:spLocks noGrp="1" noChangeArrowheads="1"/>
          </p:cNvSpPr>
          <p:nvPr>
            <p:ph type="title"/>
          </p:nvPr>
        </p:nvSpPr>
        <p:spPr>
          <a:xfrm>
            <a:off x="0" y="0"/>
            <a:ext cx="9144000" cy="1066800"/>
          </a:xfrm>
          <a:noFill/>
          <a:effectLst>
            <a:outerShdw dist="35921" dir="2700000" algn="ctr" rotWithShape="0">
              <a:schemeClr val="bg1">
                <a:alpha val="50000"/>
              </a:schemeClr>
            </a:outerShdw>
          </a:effectLst>
        </p:spPr>
        <p:txBody>
          <a:bodyPr>
            <a:normAutofit/>
          </a:bodyPr>
          <a:lstStyle/>
          <a:p>
            <a:pPr algn="ctr" eaLnBrk="1" hangingPunct="1"/>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Our Team Approach</a:t>
            </a:r>
            <a:r>
              <a:rPr lang="en-US" sz="4000"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4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034" name="Rectangle 8"/>
          <p:cNvSpPr>
            <a:spLocks noGrp="1" noChangeArrowheads="1"/>
          </p:cNvSpPr>
          <p:nvPr>
            <p:ph idx="1"/>
          </p:nvPr>
        </p:nvSpPr>
        <p:spPr>
          <a:xfrm>
            <a:off x="599943" y="1179786"/>
            <a:ext cx="8315325" cy="2667000"/>
          </a:xfrm>
          <a:effectLst>
            <a:outerShdw dist="35921" dir="2700000" algn="ctr" rotWithShape="0">
              <a:schemeClr val="bg1"/>
            </a:outerShdw>
          </a:effectLst>
        </p:spPr>
        <p:txBody>
          <a:bodyPr>
            <a:normAutofit fontScale="82500"/>
          </a:bodyPr>
          <a:lstStyle/>
          <a:p>
            <a:pPr eaLnBrk="1" hangingPunct="1">
              <a:buFontTx/>
              <a:buNone/>
            </a:pPr>
            <a:r>
              <a:rPr lang="en-US" sz="4400" dirty="0">
                <a:solidFill>
                  <a:srgbClr val="CC0000"/>
                </a:solidFill>
                <a:latin typeface="Arial Unicode MS" charset="0"/>
                <a:cs typeface="Arial Unicode MS" charset="0"/>
              </a:rPr>
              <a:t>  When We Pull the Trigger on Helping You, There are </a:t>
            </a:r>
            <a:r>
              <a:rPr lang="en-US" sz="4400" dirty="0">
                <a:latin typeface="Arial Unicode MS" charset="0"/>
                <a:cs typeface="Arial Unicode MS" charset="0"/>
              </a:rPr>
              <a:t>12 Key Systems</a:t>
            </a:r>
            <a:r>
              <a:rPr lang="en-US" sz="4400" dirty="0">
                <a:solidFill>
                  <a:srgbClr val="CC0000"/>
                </a:solidFill>
                <a:latin typeface="Arial Unicode MS" charset="0"/>
                <a:cs typeface="Arial Unicode MS" charset="0"/>
              </a:rPr>
              <a:t> that Activate to get You the Best Home at the Best Price with the Least Hassle</a:t>
            </a:r>
            <a:endParaRPr lang="en-US" sz="4400" dirty="0">
              <a:solidFill>
                <a:srgbClr val="CC0000"/>
              </a:solidFill>
              <a:latin typeface="Arial Unicode MS" charset="0"/>
              <a:cs typeface="Arial Unicode MS" charset="0"/>
            </a:endParaRPr>
          </a:p>
        </p:txBody>
      </p:sp>
      <p:pic>
        <p:nvPicPr>
          <p:cNvPr id="44036" name="Picture 1"/>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900" y="3346637"/>
            <a:ext cx="502920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8" descr="Birdsong-Group_2021"/>
          <p:cNvPicPr>
            <a:picLocks noChangeAspect="1"/>
          </p:cNvPicPr>
          <p:nvPr/>
        </p:nvPicPr>
        <p:blipFill>
          <a:blip r:embed="rId2"/>
          <a:stretch>
            <a:fillRect/>
          </a:stretch>
        </p:blipFill>
        <p:spPr>
          <a:xfrm>
            <a:off x="6765925" y="561340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p:cTn id="7" dur="500" fill="hold"/>
                                        <p:tgtEl>
                                          <p:spTgt spid="440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03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40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74" name="Rectangle 1034"/>
          <p:cNvSpPr>
            <a:spLocks noChangeArrowheads="1"/>
          </p:cNvSpPr>
          <p:nvPr/>
        </p:nvSpPr>
        <p:spPr bwMode="auto">
          <a:xfrm>
            <a:off x="0" y="143510"/>
            <a:ext cx="9144000" cy="914400"/>
          </a:xfrm>
          <a:prstGeom prst="rect">
            <a:avLst/>
          </a:prstGeom>
          <a:noFill/>
          <a:ln>
            <a:noFill/>
          </a:ln>
          <a:effectLst>
            <a:outerShdw blurRad="63500" dist="29783" dir="1514402"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75000"/>
              </a:lnSpc>
              <a:defRPr/>
            </a:pPr>
            <a:r>
              <a:rPr lang="en-US" sz="4200" b="1" dirty="0">
                <a:effectLst>
                  <a:outerShdw blurRad="38100" dist="38100" dir="2700000" algn="tl">
                    <a:srgbClr val="000000">
                      <a:alpha val="43137"/>
                    </a:srgbClr>
                  </a:outerShdw>
                </a:effectLst>
                <a:latin typeface="Arial Unicode MS" charset="0"/>
                <a:cs typeface="Arial Unicode MS" charset="0"/>
              </a:rPr>
              <a:t>Our Mission is to Help You</a:t>
            </a:r>
            <a:endParaRPr lang="en-US" sz="4200" b="1" dirty="0">
              <a:effectLst>
                <a:outerShdw blurRad="38100" dist="38100" dir="2700000" algn="tl">
                  <a:srgbClr val="000000">
                    <a:alpha val="43137"/>
                  </a:srgbClr>
                </a:outerShdw>
              </a:effectLst>
              <a:latin typeface="Arial Unicode MS" charset="0"/>
              <a:cs typeface="Arial Unicode MS" charset="0"/>
            </a:endParaRPr>
          </a:p>
        </p:txBody>
      </p:sp>
      <p:pic>
        <p:nvPicPr>
          <p:cNvPr id="19460"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3394294"/>
            <a:ext cx="91440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sz="half" idx="1"/>
          </p:nvPr>
        </p:nvSpPr>
        <p:spPr>
          <a:xfrm>
            <a:off x="1176020" y="1057910"/>
            <a:ext cx="7067550" cy="4365625"/>
          </a:xfrm>
          <a:effectLst>
            <a:outerShdw dist="35921" dir="2700000" algn="ctr" rotWithShape="0">
              <a:schemeClr val="bg1"/>
            </a:outerShdw>
          </a:effectLst>
        </p:spPr>
        <p:txBody>
          <a:bodyPr>
            <a:noAutofit/>
          </a:bodyPr>
          <a:lstStyle/>
          <a:p>
            <a:pPr eaLnBrk="1" hangingPunct="1">
              <a:buClr>
                <a:srgbClr val="CC0000"/>
              </a:buClr>
              <a:buSzPct val="120000"/>
              <a:buFont typeface="Wingdings" panose="05000000000000000000" charset="0"/>
              <a:buChar char="ü"/>
            </a:pPr>
            <a:r>
              <a:rPr lang="en-US" sz="3200" dirty="0">
                <a:latin typeface="Arial Unicode MS" charset="0"/>
                <a:cs typeface="Arial Unicode MS" charset="0"/>
              </a:rPr>
              <a:t>Find The Best Home</a:t>
            </a:r>
            <a:endParaRPr lang="en-US" sz="3200" dirty="0">
              <a:latin typeface="Arial Unicode MS" charset="0"/>
              <a:cs typeface="Arial Unicode MS" charset="0"/>
            </a:endParaRPr>
          </a:p>
          <a:p>
            <a:pPr eaLnBrk="1" hangingPunct="1">
              <a:buClr>
                <a:srgbClr val="CC0000"/>
              </a:buClr>
              <a:buSzPct val="120000"/>
              <a:buFont typeface="Wingdings" panose="05000000000000000000" charset="0"/>
              <a:buChar char="ü"/>
            </a:pPr>
            <a:r>
              <a:rPr lang="en-US" sz="3200" dirty="0">
                <a:latin typeface="Arial Unicode MS" charset="0"/>
                <a:cs typeface="Arial Unicode MS" charset="0"/>
              </a:rPr>
              <a:t>At the Best Price</a:t>
            </a:r>
            <a:endParaRPr lang="en-US" sz="3200" dirty="0">
              <a:latin typeface="Arial Unicode MS" charset="0"/>
              <a:cs typeface="Arial Unicode MS" charset="0"/>
            </a:endParaRPr>
          </a:p>
          <a:p>
            <a:pPr eaLnBrk="1" hangingPunct="1">
              <a:buClr>
                <a:srgbClr val="CC0000"/>
              </a:buClr>
              <a:buSzPct val="120000"/>
              <a:buFont typeface="Wingdings" panose="05000000000000000000" charset="0"/>
              <a:buChar char="ü"/>
            </a:pPr>
            <a:r>
              <a:rPr lang="en-US" sz="3200" dirty="0">
                <a:latin typeface="Arial Unicode MS" charset="0"/>
                <a:cs typeface="Arial Unicode MS" charset="0"/>
              </a:rPr>
              <a:t>With the Least Amount of Hassle</a:t>
            </a:r>
            <a:endParaRPr lang="en-US" sz="3200" dirty="0">
              <a:latin typeface="Arial Unicode MS" charset="0"/>
              <a:cs typeface="Arial Unicode MS" charset="0"/>
            </a:endParaRPr>
          </a:p>
        </p:txBody>
      </p:sp>
      <p:pic>
        <p:nvPicPr>
          <p:cNvPr id="9" name="Picture 8" descr="Birdsong-Group_2021"/>
          <p:cNvPicPr>
            <a:picLocks noChangeAspect="1"/>
          </p:cNvPicPr>
          <p:nvPr/>
        </p:nvPicPr>
        <p:blipFill>
          <a:blip r:embed="rId2"/>
          <a:stretch>
            <a:fillRect/>
          </a:stretch>
        </p:blipFill>
        <p:spPr>
          <a:xfrm>
            <a:off x="6844665" y="5561330"/>
            <a:ext cx="1903730" cy="9836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6074"/>
                                        </p:tgtEl>
                                        <p:attrNameLst>
                                          <p:attrName>style.visibility</p:attrName>
                                        </p:attrNameLst>
                                      </p:cBhvr>
                                      <p:to>
                                        <p:strVal val="visible"/>
                                      </p:to>
                                    </p:set>
                                    <p:anim calcmode="lin" valueType="num">
                                      <p:cBhvr>
                                        <p:cTn id="7" dur="500" fill="hold"/>
                                        <p:tgtEl>
                                          <p:spTgt spid="216074"/>
                                        </p:tgtEl>
                                        <p:attrNameLst>
                                          <p:attrName>ppt_w</p:attrName>
                                        </p:attrNameLst>
                                      </p:cBhvr>
                                      <p:tavLst>
                                        <p:tav tm="0">
                                          <p:val>
                                            <p:fltVal val="0"/>
                                          </p:val>
                                        </p:tav>
                                        <p:tav tm="100000">
                                          <p:val>
                                            <p:strVal val="#ppt_w"/>
                                          </p:val>
                                        </p:tav>
                                      </p:tavLst>
                                    </p:anim>
                                    <p:anim calcmode="lin" valueType="num">
                                      <p:cBhvr>
                                        <p:cTn id="8" dur="500" fill="hold"/>
                                        <p:tgtEl>
                                          <p:spTgt spid="216074"/>
                                        </p:tgtEl>
                                        <p:attrNameLst>
                                          <p:attrName>ppt_h</p:attrName>
                                        </p:attrNameLst>
                                      </p:cBhvr>
                                      <p:tavLst>
                                        <p:tav tm="0">
                                          <p:val>
                                            <p:fltVal val="0"/>
                                          </p:val>
                                        </p:tav>
                                        <p:tav tm="100000">
                                          <p:val>
                                            <p:strVal val="#ppt_h"/>
                                          </p:val>
                                        </p:tav>
                                      </p:tavLst>
                                    </p:anim>
                                    <p:animEffect transition="in" filter="fade">
                                      <p:cBhvr>
                                        <p:cTn id="9" dur="500"/>
                                        <p:tgtEl>
                                          <p:spTgt spid="216074"/>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3075">
                                            <p:txEl>
                                              <p:pRg st="4294967295" end="4294967295"/>
                                            </p:txEl>
                                          </p:spTgt>
                                        </p:tgtEl>
                                        <p:attrNameLst>
                                          <p:attrName>style.visibility</p:attrName>
                                        </p:attrNameLst>
                                      </p:cBhvr>
                                      <p:to>
                                        <p:strVal val="visible"/>
                                      </p:to>
                                    </p:set>
                                    <p:anim calcmode="lin" valueType="num">
                                      <p:cBhvr additive="base">
                                        <p:cTn id="13" dur="500" fill="hold"/>
                                        <p:tgtEl>
                                          <p:spTgt spid="3075">
                                            <p:txEl>
                                              <p:pRg st="4294967295" end="429496729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5">
                                            <p:txEl>
                                              <p:pRg st="4294967295" end="4294967295"/>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3075">
                                            <p:txEl>
                                              <p:pRg st="0" end="0"/>
                                            </p:txEl>
                                          </p:spTgt>
                                        </p:tgtEl>
                                        <p:attrNameLst>
                                          <p:attrName>style.visibility</p:attrName>
                                        </p:attrNameLst>
                                      </p:cBhvr>
                                      <p:to>
                                        <p:strVal val="visible"/>
                                      </p:to>
                                    </p:set>
                                    <p:anim calcmode="lin" valueType="num">
                                      <p:cBhvr additive="base">
                                        <p:cTn id="18"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2000"/>
                                  </p:stCondLst>
                                  <p:childTnLst>
                                    <p:set>
                                      <p:cBhvr>
                                        <p:cTn id="22" dur="1" fill="hold">
                                          <p:stCondLst>
                                            <p:cond delay="0"/>
                                          </p:stCondLst>
                                        </p:cTn>
                                        <p:tgtEl>
                                          <p:spTgt spid="3075">
                                            <p:txEl>
                                              <p:pRg st="1" end="1"/>
                                            </p:txEl>
                                          </p:spTgt>
                                        </p:tgtEl>
                                        <p:attrNameLst>
                                          <p:attrName>style.visibility</p:attrName>
                                        </p:attrNameLst>
                                      </p:cBhvr>
                                      <p:to>
                                        <p:strVal val="visible"/>
                                      </p:to>
                                    </p:set>
                                    <p:anim calcmode="lin" valueType="num">
                                      <p:cBhvr additive="base">
                                        <p:cTn id="23" dur="500" fill="hold"/>
                                        <p:tgtEl>
                                          <p:spTgt spid="3075">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075">
                                            <p:txEl>
                                              <p:pRg st="1" end="1"/>
                                            </p:txEl>
                                          </p:spTgt>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8" fill="hold" grpId="0" nodeType="afterEffect">
                                  <p:stCondLst>
                                    <p:cond delay="0"/>
                                  </p:stCondLst>
                                  <p:childTnLst>
                                    <p:set>
                                      <p:cBhvr>
                                        <p:cTn id="27" dur="1" fill="hold">
                                          <p:stCondLst>
                                            <p:cond delay="0"/>
                                          </p:stCondLst>
                                        </p:cTn>
                                        <p:tgtEl>
                                          <p:spTgt spid="3075">
                                            <p:txEl>
                                              <p:pRg st="2" end="2"/>
                                            </p:txEl>
                                          </p:spTgt>
                                        </p:tgtEl>
                                        <p:attrNameLst>
                                          <p:attrName>style.visibility</p:attrName>
                                        </p:attrNameLst>
                                      </p:cBhvr>
                                      <p:to>
                                        <p:strVal val="visible"/>
                                      </p:to>
                                    </p:set>
                                    <p:anim calcmode="lin" valueType="num">
                                      <p:cBhvr additive="base">
                                        <p:cTn id="28" dur="500" fill="hold"/>
                                        <p:tgtEl>
                                          <p:spTgt spid="3075">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075">
                                            <p:txEl>
                                              <p:pRg st="2" end="2"/>
                                            </p:txEl>
                                          </p:spTgt>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42" presetClass="entr" presetSubtype="0" fill="hold" nodeType="afterEffect">
                                  <p:stCondLst>
                                    <p:cond delay="0"/>
                                  </p:stCondLst>
                                  <p:childTnLst>
                                    <p:set>
                                      <p:cBhvr>
                                        <p:cTn id="32" dur="1" fill="hold">
                                          <p:stCondLst>
                                            <p:cond delay="0"/>
                                          </p:stCondLst>
                                        </p:cTn>
                                        <p:tgtEl>
                                          <p:spTgt spid="19460"/>
                                        </p:tgtEl>
                                        <p:attrNameLst>
                                          <p:attrName>style.visibility</p:attrName>
                                        </p:attrNameLst>
                                      </p:cBhvr>
                                      <p:to>
                                        <p:strVal val="visible"/>
                                      </p:to>
                                    </p:set>
                                    <p:animEffect transition="in" filter="fade">
                                      <p:cBhvr>
                                        <p:cTn id="33" dur="1000"/>
                                        <p:tgtEl>
                                          <p:spTgt spid="19460"/>
                                        </p:tgtEl>
                                      </p:cBhvr>
                                    </p:animEffect>
                                    <p:anim calcmode="lin" valueType="num">
                                      <p:cBhvr>
                                        <p:cTn id="34" dur="1000" fill="hold"/>
                                        <p:tgtEl>
                                          <p:spTgt spid="19460"/>
                                        </p:tgtEl>
                                        <p:attrNameLst>
                                          <p:attrName>ppt_x</p:attrName>
                                        </p:attrNameLst>
                                      </p:cBhvr>
                                      <p:tavLst>
                                        <p:tav tm="0">
                                          <p:val>
                                            <p:strVal val="#ppt_x"/>
                                          </p:val>
                                        </p:tav>
                                        <p:tav tm="100000">
                                          <p:val>
                                            <p:strVal val="#ppt_x"/>
                                          </p:val>
                                        </p:tav>
                                      </p:tavLst>
                                    </p:anim>
                                    <p:anim calcmode="lin" valueType="num">
                                      <p:cBhvr>
                                        <p:cTn id="35"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dvAuto="2000" autoUpdateAnimBg="0" build="p"/>
      <p:bldP spid="21607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744855" y="713740"/>
            <a:ext cx="7913370" cy="1417955"/>
          </a:xfrm>
          <a:solidFill>
            <a:srgbClr val="C0C0C0">
              <a:alpha val="50000"/>
            </a:srgbClr>
          </a:solidFill>
        </p:spPr>
        <p:txBody>
          <a:bodyPr>
            <a:noAutofit/>
          </a:bodyPr>
          <a:lstStyle/>
          <a:p>
            <a:pPr eaLnBrk="1" hangingPunct="1">
              <a:lnSpc>
                <a:spcPct val="75000"/>
              </a:lnSpc>
              <a:defRPr/>
            </a:pPr>
            <a:r>
              <a:rPr lang="en-US" sz="4400" b="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No Other</a:t>
            </a:r>
            <a:br>
              <a:rPr lang="en-US" sz="4400" b="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US" sz="4400" b="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Real Estate Agent </a:t>
            </a:r>
            <a:br>
              <a:rPr lang="en-US" sz="4400" b="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US" sz="4400" b="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or Sales Team Offers YOU All These Buyer Services!</a:t>
            </a:r>
            <a:endParaRPr lang="en-US" sz="4400" b="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8" name="Group 7"/>
          <p:cNvGrpSpPr/>
          <p:nvPr/>
        </p:nvGrpSpPr>
        <p:grpSpPr>
          <a:xfrm>
            <a:off x="381000" y="5287312"/>
            <a:ext cx="3061192" cy="1270267"/>
            <a:chOff x="5874972" y="1463090"/>
            <a:chExt cx="3061192" cy="1270267"/>
          </a:xfrm>
        </p:grpSpPr>
        <p:sp>
          <p:nvSpPr>
            <p:cNvPr id="9" name="Rectangle: Diagonal Corners Snipped 8"/>
            <p:cNvSpPr/>
            <p:nvPr/>
          </p:nvSpPr>
          <p:spPr>
            <a:xfrm>
              <a:off x="5937981" y="1788989"/>
              <a:ext cx="2906563" cy="531610"/>
            </a:xfrm>
            <a:prstGeom prst="snip2DiagRect">
              <a:avLst/>
            </a:prstGeom>
            <a:solidFill>
              <a:schemeClr val="tx1"/>
            </a:solidFill>
            <a:ln>
              <a:solidFill>
                <a:srgbClr val="0A2CB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4"/>
            <p:cNvSpPr txBox="1">
              <a:spLocks noChangeArrowheads="1"/>
            </p:cNvSpPr>
            <p:nvPr/>
          </p:nvSpPr>
          <p:spPr bwMode="auto">
            <a:xfrm>
              <a:off x="5929062" y="1463090"/>
              <a:ext cx="29065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1600" b="1" dirty="0">
                  <a:solidFill>
                    <a:schemeClr val="tx1"/>
                  </a:solidFill>
                  <a:latin typeface="Ebrima" panose="02000000000000000000" charset="0"/>
                  <a:ea typeface="Ebrima" panose="02000000000000000000" charset="0"/>
                  <a:cs typeface="Ebrima" panose="02000000000000000000" charset="0"/>
                </a:rPr>
                <a:t>Your Home SOLD in 45 Days</a:t>
              </a:r>
              <a:endParaRPr lang="en-PH" altLang="en-US" sz="1600" b="1" dirty="0">
                <a:solidFill>
                  <a:schemeClr val="tx1"/>
                </a:solidFill>
                <a:latin typeface="Ebrima" panose="02000000000000000000" charset="0"/>
                <a:ea typeface="Ebrima" panose="02000000000000000000" charset="0"/>
                <a:cs typeface="Ebrima" panose="02000000000000000000" charset="0"/>
              </a:endParaRPr>
            </a:p>
          </p:txBody>
        </p:sp>
        <p:sp>
          <p:nvSpPr>
            <p:cNvPr id="11" name="TextBox 11"/>
            <p:cNvSpPr txBox="1">
              <a:spLocks noChangeArrowheads="1"/>
            </p:cNvSpPr>
            <p:nvPr/>
          </p:nvSpPr>
          <p:spPr bwMode="auto">
            <a:xfrm>
              <a:off x="5920145" y="1748524"/>
              <a:ext cx="2906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3200" b="1" u="sng" dirty="0">
                  <a:solidFill>
                    <a:srgbClr val="0A2CB1"/>
                  </a:solidFill>
                  <a:latin typeface="Ebrima" panose="02000000000000000000" charset="0"/>
                  <a:ea typeface="Ebrima" panose="02000000000000000000" charset="0"/>
                  <a:cs typeface="Ebrima" panose="02000000000000000000" charset="0"/>
                </a:rPr>
                <a:t>GUARANTEED</a:t>
              </a:r>
              <a:endParaRPr lang="en-PH" altLang="en-US" sz="3200" b="1" u="sng" dirty="0">
                <a:solidFill>
                  <a:srgbClr val="0A2CB1"/>
                </a:solidFill>
                <a:latin typeface="Ebrima" panose="02000000000000000000" charset="0"/>
                <a:ea typeface="Ebrima" panose="02000000000000000000" charset="0"/>
                <a:cs typeface="Ebrima" panose="02000000000000000000" charset="0"/>
              </a:endParaRPr>
            </a:p>
          </p:txBody>
        </p:sp>
        <p:sp>
          <p:nvSpPr>
            <p:cNvPr id="12" name="TextBox 12"/>
            <p:cNvSpPr txBox="1">
              <a:spLocks noChangeArrowheads="1"/>
            </p:cNvSpPr>
            <p:nvPr/>
          </p:nvSpPr>
          <p:spPr bwMode="auto">
            <a:xfrm>
              <a:off x="5874972" y="2363816"/>
              <a:ext cx="3061192" cy="3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pPr algn="ctr"/>
              <a:r>
                <a:rPr lang="en-PH" altLang="en-US" sz="1800" b="1" dirty="0">
                  <a:solidFill>
                    <a:schemeClr val="tx1"/>
                  </a:solidFill>
                  <a:latin typeface="Ebrima" panose="02000000000000000000" charset="0"/>
                  <a:ea typeface="Ebrima" panose="02000000000000000000" charset="0"/>
                  <a:cs typeface="Ebrima" panose="02000000000000000000" charset="0"/>
                </a:rPr>
                <a:t>Or I’ll Pay You $1500!*</a:t>
              </a:r>
              <a:endParaRPr lang="en-PH" altLang="en-US" sz="1800" b="1" dirty="0">
                <a:solidFill>
                  <a:schemeClr val="tx1"/>
                </a:solidFill>
                <a:latin typeface="Ebrima" panose="02000000000000000000" charset="0"/>
                <a:ea typeface="Ebrima" panose="02000000000000000000" charset="0"/>
                <a:cs typeface="Ebrima" panose="02000000000000000000" charset="0"/>
              </a:endParaRPr>
            </a:p>
          </p:txBody>
        </p:sp>
      </p:grpSp>
      <p:grpSp>
        <p:nvGrpSpPr>
          <p:cNvPr id="13" name="Group 12"/>
          <p:cNvGrpSpPr/>
          <p:nvPr/>
        </p:nvGrpSpPr>
        <p:grpSpPr>
          <a:xfrm>
            <a:off x="3525397" y="5337536"/>
            <a:ext cx="3188023" cy="1087120"/>
            <a:chOff x="5811556" y="3100256"/>
            <a:chExt cx="3188023" cy="1087120"/>
          </a:xfrm>
        </p:grpSpPr>
        <p:sp>
          <p:nvSpPr>
            <p:cNvPr id="14" name="Rectangle: Diagonal Corners Snipped 13"/>
            <p:cNvSpPr/>
            <p:nvPr/>
          </p:nvSpPr>
          <p:spPr>
            <a:xfrm>
              <a:off x="5970335" y="3831082"/>
              <a:ext cx="2906563" cy="304265"/>
            </a:xfrm>
            <a:prstGeom prst="snip2DiagRect">
              <a:avLst/>
            </a:prstGeom>
            <a:solidFill>
              <a:schemeClr val="tx1"/>
            </a:solidFill>
            <a:ln>
              <a:solidFill>
                <a:srgbClr val="0A2CB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6"/>
            <p:cNvSpPr txBox="1">
              <a:spLocks noChangeArrowheads="1"/>
            </p:cNvSpPr>
            <p:nvPr/>
          </p:nvSpPr>
          <p:spPr bwMode="auto">
            <a:xfrm>
              <a:off x="5811556" y="3100256"/>
              <a:ext cx="31880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pPr algn="ctr"/>
              <a:r>
                <a:rPr lang="en-PH" altLang="en-US" sz="1400" b="1" dirty="0">
                  <a:solidFill>
                    <a:schemeClr val="tx1"/>
                  </a:solidFill>
                  <a:latin typeface="Ebrima" panose="02000000000000000000" charset="0"/>
                  <a:ea typeface="Ebrima" panose="02000000000000000000" charset="0"/>
                  <a:cs typeface="Ebrima" panose="02000000000000000000" charset="0"/>
                </a:rPr>
                <a:t>BUY ANY HOME FROM ME, </a:t>
              </a:r>
              <a:endParaRPr lang="en-PH" altLang="en-US" sz="1400" b="1" dirty="0">
                <a:solidFill>
                  <a:schemeClr val="tx1"/>
                </a:solidFill>
                <a:latin typeface="Ebrima" panose="02000000000000000000" charset="0"/>
                <a:ea typeface="Ebrima" panose="02000000000000000000" charset="0"/>
                <a:cs typeface="Ebrima" panose="02000000000000000000" charset="0"/>
              </a:endParaRPr>
            </a:p>
            <a:p>
              <a:pPr algn="ctr"/>
              <a:r>
                <a:rPr lang="en-PH" altLang="en-US" sz="1400" b="1" dirty="0">
                  <a:solidFill>
                    <a:schemeClr val="tx1"/>
                  </a:solidFill>
                  <a:latin typeface="Ebrima" panose="02000000000000000000" charset="0"/>
                  <a:ea typeface="Ebrima" panose="02000000000000000000" charset="0"/>
                  <a:cs typeface="Ebrima" panose="02000000000000000000" charset="0"/>
                </a:rPr>
                <a:t>AND IF YOU ARE </a:t>
              </a:r>
              <a:endParaRPr lang="en-PH" altLang="en-US" sz="1400" b="1" dirty="0">
                <a:solidFill>
                  <a:schemeClr val="tx1"/>
                </a:solidFill>
                <a:latin typeface="Ebrima" panose="02000000000000000000" charset="0"/>
                <a:ea typeface="Ebrima" panose="02000000000000000000" charset="0"/>
                <a:cs typeface="Ebrima" panose="02000000000000000000" charset="0"/>
              </a:endParaRPr>
            </a:p>
            <a:p>
              <a:pPr algn="ctr"/>
              <a:r>
                <a:rPr lang="en-PH" altLang="en-US" sz="1400" b="1" dirty="0">
                  <a:solidFill>
                    <a:schemeClr val="tx1"/>
                  </a:solidFill>
                  <a:latin typeface="Ebrima" panose="02000000000000000000" charset="0"/>
                  <a:ea typeface="Ebrima" panose="02000000000000000000" charset="0"/>
                  <a:cs typeface="Ebrima" panose="02000000000000000000" charset="0"/>
                </a:rPr>
                <a:t>NOT SATISFIED IN 12 MONTHS</a:t>
              </a:r>
              <a:endParaRPr lang="en-PH" altLang="en-US" sz="1400" b="1" dirty="0">
                <a:solidFill>
                  <a:schemeClr val="tx1"/>
                </a:solidFill>
                <a:latin typeface="Ebrima" panose="02000000000000000000" charset="0"/>
                <a:ea typeface="Ebrima" panose="02000000000000000000" charset="0"/>
                <a:cs typeface="Ebrima" panose="02000000000000000000" charset="0"/>
              </a:endParaRPr>
            </a:p>
          </p:txBody>
        </p:sp>
        <p:sp>
          <p:nvSpPr>
            <p:cNvPr id="16" name="TextBox 17"/>
            <p:cNvSpPr txBox="1">
              <a:spLocks noChangeArrowheads="1"/>
            </p:cNvSpPr>
            <p:nvPr/>
          </p:nvSpPr>
          <p:spPr bwMode="auto">
            <a:xfrm>
              <a:off x="6002056" y="3788596"/>
              <a:ext cx="29965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2000" b="1" dirty="0">
                  <a:solidFill>
                    <a:srgbClr val="0A2CB1"/>
                  </a:solidFill>
                  <a:latin typeface="Ebrima" panose="02000000000000000000" charset="0"/>
                  <a:ea typeface="Ebrima" panose="02000000000000000000" charset="0"/>
                  <a:cs typeface="Ebrima" panose="02000000000000000000" charset="0"/>
                </a:rPr>
                <a:t>I Will Sell It For FREE!*</a:t>
              </a:r>
              <a:endParaRPr lang="en-PH" altLang="en-US" sz="2000" b="1" dirty="0">
                <a:solidFill>
                  <a:srgbClr val="0A2CB1"/>
                </a:solidFill>
                <a:latin typeface="Ebrima" panose="02000000000000000000" charset="0"/>
                <a:ea typeface="Ebrima" panose="02000000000000000000" charset="0"/>
                <a:cs typeface="Ebrima" panose="02000000000000000000" charset="0"/>
              </a:endParaRPr>
            </a:p>
          </p:txBody>
        </p:sp>
      </p:grpSp>
      <p:sp>
        <p:nvSpPr>
          <p:cNvPr id="17" name="TextBox 13"/>
          <p:cNvSpPr txBox="1">
            <a:spLocks noChangeArrowheads="1"/>
          </p:cNvSpPr>
          <p:nvPr/>
        </p:nvSpPr>
        <p:spPr bwMode="auto">
          <a:xfrm>
            <a:off x="7708900" y="6642590"/>
            <a:ext cx="1130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700" dirty="0">
                <a:solidFill>
                  <a:schemeClr val="tx1"/>
                </a:solidFill>
                <a:ea typeface="Arial Unicode MS"/>
                <a:cs typeface="Arial Unicode MS"/>
              </a:rPr>
              <a:t>**CONDITIONS APPLY</a:t>
            </a:r>
            <a:endParaRPr lang="en-PH" altLang="en-US" sz="700" dirty="0">
              <a:solidFill>
                <a:schemeClr val="tx1"/>
              </a:solidFill>
              <a:ea typeface="Arial Unicode MS"/>
              <a:cs typeface="Arial Unicode MS"/>
            </a:endParaRPr>
          </a:p>
        </p:txBody>
      </p:sp>
      <p:pic>
        <p:nvPicPr>
          <p:cNvPr id="2" name="Content Placeholder 8" descr="Birdsong-Group_2021"/>
          <p:cNvPicPr>
            <a:picLocks noChangeAspect="1"/>
          </p:cNvPicPr>
          <p:nvPr/>
        </p:nvPicPr>
        <p:blipFill>
          <a:blip r:embed="rId1"/>
          <a:stretch>
            <a:fillRect/>
          </a:stretch>
        </p:blipFill>
        <p:spPr>
          <a:xfrm>
            <a:off x="6946900" y="5505450"/>
            <a:ext cx="1892300" cy="970280"/>
          </a:xfrm>
          <a:prstGeom prst="rect">
            <a:avLst/>
          </a:prstGeom>
        </p:spPr>
      </p:pic>
      <p:pic>
        <p:nvPicPr>
          <p:cNvPr id="5" name="Content Placeholder 4" descr="The Birdsong Group Team photo_June 27 2022_"/>
          <p:cNvPicPr>
            <a:picLocks noChangeAspect="1"/>
          </p:cNvPicPr>
          <p:nvPr>
            <p:ph idx="1"/>
          </p:nvPr>
        </p:nvPicPr>
        <p:blipFill>
          <a:blip r:embed="rId2"/>
          <a:stretch>
            <a:fillRect/>
          </a:stretch>
        </p:blipFill>
        <p:spPr>
          <a:xfrm>
            <a:off x="744855" y="2652395"/>
            <a:ext cx="7918450" cy="211201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500" fill="hold"/>
                                        <p:tgtEl>
                                          <p:spTgt spid="15364"/>
                                        </p:tgtEl>
                                        <p:attrNameLst>
                                          <p:attrName>ppt_w</p:attrName>
                                        </p:attrNameLst>
                                      </p:cBhvr>
                                      <p:tavLst>
                                        <p:tav tm="0">
                                          <p:val>
                                            <p:fltVal val="0"/>
                                          </p:val>
                                        </p:tav>
                                        <p:tav tm="100000">
                                          <p:val>
                                            <p:strVal val="#ppt_w"/>
                                          </p:val>
                                        </p:tav>
                                      </p:tavLst>
                                    </p:anim>
                                    <p:anim calcmode="lin" valueType="num">
                                      <p:cBhvr>
                                        <p:cTn id="8" dur="500" fill="hold"/>
                                        <p:tgtEl>
                                          <p:spTgt spid="1536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11" name="Rectangle 7"/>
          <p:cNvSpPr>
            <a:spLocks noGrp="1" noChangeArrowheads="1"/>
          </p:cNvSpPr>
          <p:nvPr>
            <p:ph type="title"/>
          </p:nvPr>
        </p:nvSpPr>
        <p:spPr>
          <a:xfrm>
            <a:off x="0" y="228535"/>
            <a:ext cx="9144000" cy="1139825"/>
          </a:xfrm>
        </p:spPr>
        <p:txBody>
          <a:bodyPr>
            <a:noAutofit/>
          </a:bodyPr>
          <a:lstStyle/>
          <a:p>
            <a:pPr eaLnBrk="1" hangingPunct="1">
              <a:lnSpc>
                <a:spcPct val="85000"/>
              </a:lnSpc>
              <a:defRPr/>
            </a:pP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Our Exclusive VIP Buyer System</a:t>
            </a:r>
            <a:b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Focuses on  </a:t>
            </a:r>
            <a:r>
              <a:rPr lang="en-US" sz="4000" b="1" u="sng" dirty="0">
                <a:latin typeface="Arial Unicode MS" panose="020B0604020202020204" pitchFamily="34" charset="-128"/>
                <a:ea typeface="Arial Unicode MS" panose="020B0604020202020204" pitchFamily="34" charset="-128"/>
                <a:cs typeface="Arial Unicode MS" panose="020B0604020202020204" pitchFamily="34" charset="-128"/>
              </a:rPr>
              <a:t>YOUR</a:t>
            </a: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 Needs!</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1988"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802426" y="1520825"/>
            <a:ext cx="2335212" cy="1687513"/>
          </a:xfrm>
          <a:prstGeom prst="rect">
            <a:avLst/>
          </a:prstGeom>
          <a:noFill/>
          <a:ln w="28575">
            <a:solidFill>
              <a:srgbClr val="0A2CB1"/>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977" y="1520825"/>
            <a:ext cx="2508866" cy="1687513"/>
          </a:xfrm>
          <a:prstGeom prst="rect">
            <a:avLst/>
          </a:prstGeom>
          <a:noFill/>
          <a:ln w="28575">
            <a:solidFill>
              <a:srgbClr val="0A2CB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3263" y="1520825"/>
            <a:ext cx="2189163" cy="1687513"/>
          </a:xfrm>
          <a:prstGeom prst="rect">
            <a:avLst/>
          </a:prstGeom>
          <a:noFill/>
          <a:ln w="28575">
            <a:solidFill>
              <a:srgbClr val="0A2CB1"/>
            </a:solidFill>
            <a:miter lim="800000"/>
            <a:headEnd/>
            <a:tailEnd/>
          </a:ln>
          <a:extLst>
            <a:ext uri="{909E8E84-426E-40DD-AFC4-6F175D3DCCD1}">
              <a14:hiddenFill xmlns:a14="http://schemas.microsoft.com/office/drawing/2010/main">
                <a:solidFill>
                  <a:srgbClr val="FFFFFF"/>
                </a:solidFill>
              </a14:hiddenFill>
            </a:ext>
          </a:extLst>
        </p:spPr>
      </p:pic>
      <p:pic>
        <p:nvPicPr>
          <p:cNvPr id="4199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3263" y="3237513"/>
            <a:ext cx="2189163" cy="1905000"/>
          </a:xfrm>
          <a:prstGeom prst="rect">
            <a:avLst/>
          </a:prstGeom>
          <a:noFill/>
          <a:ln w="28575">
            <a:solidFill>
              <a:srgbClr val="0A2CB1"/>
            </a:solidFill>
            <a:miter lim="800000"/>
            <a:headEnd/>
            <a:tailEnd/>
          </a:ln>
          <a:extLst>
            <a:ext uri="{909E8E84-426E-40DD-AFC4-6F175D3DCCD1}">
              <a14:hiddenFill xmlns:a14="http://schemas.microsoft.com/office/drawing/2010/main">
                <a:solidFill>
                  <a:srgbClr val="FFFFFF"/>
                </a:solidFill>
              </a14:hiddenFill>
            </a:ext>
          </a:extLst>
        </p:spPr>
      </p:pic>
      <p:pic>
        <p:nvPicPr>
          <p:cNvPr id="4199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47846" y="3237513"/>
            <a:ext cx="2289792" cy="1905000"/>
          </a:xfrm>
          <a:prstGeom prst="rect">
            <a:avLst/>
          </a:prstGeom>
          <a:noFill/>
          <a:ln w="28575">
            <a:solidFill>
              <a:srgbClr val="0A2CB1"/>
            </a:solidFill>
            <a:miter lim="800000"/>
            <a:headEnd/>
            <a:tailEnd/>
          </a:ln>
          <a:extLst>
            <a:ext uri="{909E8E84-426E-40DD-AFC4-6F175D3DCCD1}">
              <a14:hiddenFill xmlns:a14="http://schemas.microsoft.com/office/drawing/2010/main">
                <a:solidFill>
                  <a:srgbClr val="FFFFFF"/>
                </a:solidFill>
              </a14:hiddenFill>
            </a:ext>
          </a:extLst>
        </p:spPr>
      </p:pic>
      <p:pic>
        <p:nvPicPr>
          <p:cNvPr id="4199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976" y="3237513"/>
            <a:ext cx="2508867" cy="1905000"/>
          </a:xfrm>
          <a:prstGeom prst="rect">
            <a:avLst/>
          </a:prstGeom>
          <a:noFill/>
          <a:ln w="28575">
            <a:solidFill>
              <a:srgbClr val="0A2CB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1058978" y="6297018"/>
            <a:ext cx="1464846" cy="19890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PH" sz="1200" b="1" dirty="0">
                <a:latin typeface="Arial Unicode MS"/>
              </a:rPr>
              <a:t>S O L D</a:t>
            </a:r>
            <a:endParaRPr lang="en-PH" sz="1200" b="1" dirty="0">
              <a:latin typeface="Arial Unicode MS"/>
            </a:endParaRPr>
          </a:p>
        </p:txBody>
      </p:sp>
      <p:sp>
        <p:nvSpPr>
          <p:cNvPr id="19" name="Rectangle 18"/>
          <p:cNvSpPr/>
          <p:nvPr/>
        </p:nvSpPr>
        <p:spPr>
          <a:xfrm>
            <a:off x="2541833" y="6297953"/>
            <a:ext cx="1464846" cy="19890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PH" sz="1200" b="1" dirty="0">
                <a:latin typeface="Arial Unicode MS"/>
              </a:rPr>
              <a:t>S O L D</a:t>
            </a:r>
            <a:endParaRPr lang="en-PH" sz="1200" b="1" dirty="0">
              <a:latin typeface="Arial Unicode MS"/>
            </a:endParaRPr>
          </a:p>
        </p:txBody>
      </p:sp>
      <p:sp>
        <p:nvSpPr>
          <p:cNvPr id="20" name="Rectangle 19"/>
          <p:cNvSpPr/>
          <p:nvPr/>
        </p:nvSpPr>
        <p:spPr>
          <a:xfrm>
            <a:off x="4024688" y="6299823"/>
            <a:ext cx="1424266" cy="19890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PH" sz="1200" b="1" dirty="0">
                <a:latin typeface="Arial Unicode MS"/>
              </a:rPr>
              <a:t>S O L D</a:t>
            </a:r>
            <a:endParaRPr lang="en-PH" sz="1200" b="1" dirty="0">
              <a:latin typeface="Arial Unicode MS"/>
            </a:endParaRPr>
          </a:p>
        </p:txBody>
      </p:sp>
      <p:pic>
        <p:nvPicPr>
          <p:cNvPr id="2" name="Content Placeholder 8" descr="Birdsong-Group_2021"/>
          <p:cNvPicPr>
            <a:picLocks noChangeAspect="1"/>
          </p:cNvPicPr>
          <p:nvPr/>
        </p:nvPicPr>
        <p:blipFill>
          <a:blip r:embed="rId7"/>
          <a:stretch>
            <a:fillRect/>
          </a:stretch>
        </p:blipFill>
        <p:spPr>
          <a:xfrm>
            <a:off x="6245225" y="5440680"/>
            <a:ext cx="1892300" cy="970280"/>
          </a:xfrm>
          <a:prstGeom prst="rect">
            <a:avLst/>
          </a:prstGeom>
        </p:spPr>
      </p:pic>
      <p:pic>
        <p:nvPicPr>
          <p:cNvPr id="11" name="Picture 10" descr="4829 Feliciana Dr New Orleans LA 70126"/>
          <p:cNvPicPr>
            <a:picLocks noChangeAspect="1"/>
          </p:cNvPicPr>
          <p:nvPr/>
        </p:nvPicPr>
        <p:blipFill>
          <a:blip r:embed="rId8"/>
          <a:stretch>
            <a:fillRect/>
          </a:stretch>
        </p:blipFill>
        <p:spPr>
          <a:xfrm>
            <a:off x="4007485" y="5290820"/>
            <a:ext cx="1442085" cy="990600"/>
          </a:xfrm>
          <a:prstGeom prst="rect">
            <a:avLst/>
          </a:prstGeom>
        </p:spPr>
      </p:pic>
      <p:pic>
        <p:nvPicPr>
          <p:cNvPr id="4" name="Picture 3" descr="4000 Transcontinental Drive, Metairie, LA  70006"/>
          <p:cNvPicPr>
            <a:picLocks noChangeAspect="1"/>
          </p:cNvPicPr>
          <p:nvPr/>
        </p:nvPicPr>
        <p:blipFill>
          <a:blip r:embed="rId9"/>
          <a:stretch>
            <a:fillRect/>
          </a:stretch>
        </p:blipFill>
        <p:spPr>
          <a:xfrm>
            <a:off x="1059180" y="5290820"/>
            <a:ext cx="1464945" cy="990600"/>
          </a:xfrm>
          <a:prstGeom prst="rect">
            <a:avLst/>
          </a:prstGeom>
        </p:spPr>
      </p:pic>
      <p:pic>
        <p:nvPicPr>
          <p:cNvPr id="9" name="Picture 8" descr="1013 Charlie Drive Slidell 70461"/>
          <p:cNvPicPr>
            <a:picLocks noChangeAspect="1"/>
          </p:cNvPicPr>
          <p:nvPr/>
        </p:nvPicPr>
        <p:blipFill>
          <a:blip r:embed="rId10"/>
          <a:stretch>
            <a:fillRect/>
          </a:stretch>
        </p:blipFill>
        <p:spPr>
          <a:xfrm>
            <a:off x="2533015" y="5291455"/>
            <a:ext cx="1465580" cy="990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7111"/>
                                        </p:tgtEl>
                                        <p:attrNameLst>
                                          <p:attrName>style.visibility</p:attrName>
                                        </p:attrNameLst>
                                      </p:cBhvr>
                                      <p:to>
                                        <p:strVal val="visible"/>
                                      </p:to>
                                    </p:set>
                                    <p:anim calcmode="lin" valueType="num">
                                      <p:cBhvr>
                                        <p:cTn id="7" dur="500" fill="hold"/>
                                        <p:tgtEl>
                                          <p:spTgt spid="47111"/>
                                        </p:tgtEl>
                                        <p:attrNameLst>
                                          <p:attrName>ppt_w</p:attrName>
                                        </p:attrNameLst>
                                      </p:cBhvr>
                                      <p:tavLst>
                                        <p:tav tm="0">
                                          <p:val>
                                            <p:fltVal val="0"/>
                                          </p:val>
                                        </p:tav>
                                        <p:tav tm="100000">
                                          <p:val>
                                            <p:strVal val="#ppt_w"/>
                                          </p:val>
                                        </p:tav>
                                      </p:tavLst>
                                    </p:anim>
                                    <p:anim calcmode="lin" valueType="num">
                                      <p:cBhvr>
                                        <p:cTn id="8" dur="500" fill="hold"/>
                                        <p:tgtEl>
                                          <p:spTgt spid="471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 y="121285"/>
            <a:ext cx="9143365" cy="1430020"/>
          </a:xfrm>
        </p:spPr>
        <p:txBody>
          <a:bodyPr>
            <a:normAutofit/>
          </a:bodyPr>
          <a:lstStyle/>
          <a:p>
            <a:r>
              <a:rPr lang="en-US" sz="4445" b="1" dirty="0">
                <a:latin typeface="Arial Unicode MS" panose="020B0604020202020204" pitchFamily="34" charset="-128"/>
                <a:ea typeface="Arial Unicode MS" panose="020B0604020202020204" pitchFamily="34" charset="-128"/>
                <a:cs typeface="Arial Unicode MS" panose="020B0604020202020204" pitchFamily="34" charset="-128"/>
              </a:rPr>
              <a:t>Securing </a:t>
            </a:r>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the </a:t>
            </a:r>
            <a:r>
              <a:rPr lang="en-US" sz="4445" b="1" dirty="0">
                <a:latin typeface="Arial Unicode MS" panose="020B0604020202020204" pitchFamily="34" charset="-128"/>
                <a:ea typeface="Arial Unicode MS" panose="020B0604020202020204" pitchFamily="34" charset="-128"/>
                <a:cs typeface="Arial Unicode MS" panose="020B0604020202020204" pitchFamily="34" charset="-128"/>
              </a:rPr>
              <a:t>Best Financing</a:t>
            </a:r>
            <a:endParaRPr lang="en-US" sz="4445"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sz="half" idx="1"/>
          </p:nvPr>
        </p:nvSpPr>
        <p:spPr/>
        <p:txBody>
          <a:bodyPr>
            <a:normAutofit/>
          </a:bodyPr>
          <a:lstStyle/>
          <a:p>
            <a:pPr marL="457200" indent="-457200" algn="ctr">
              <a:tabLst>
                <a:tab pos="3429000" algn="l"/>
              </a:tabLst>
              <a:defRPr/>
            </a:pPr>
            <a:endParaRPr lang="en-US" sz="3200" b="1" i="1" dirty="0">
              <a:cs typeface="Arial" panose="020B0604020202020204" pitchFamily="34" charset="0"/>
            </a:endParaRPr>
          </a:p>
          <a:p>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15655" y="1357052"/>
            <a:ext cx="5271573" cy="3092656"/>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8" descr="Birdsong-Group_2021"/>
          <p:cNvPicPr>
            <a:picLocks noChangeAspect="1"/>
          </p:cNvPicPr>
          <p:nvPr>
            <p:ph sz="half" idx="2"/>
          </p:nvPr>
        </p:nvPicPr>
        <p:blipFill>
          <a:blip r:embed="rId2"/>
          <a:stretch>
            <a:fillRect/>
          </a:stretch>
        </p:blipFill>
        <p:spPr>
          <a:xfrm>
            <a:off x="3167380" y="4911725"/>
            <a:ext cx="2967990" cy="177546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3"/>
          <p:cNvSpPr>
            <a:spLocks noGrp="1" noChangeArrowheads="1"/>
          </p:cNvSpPr>
          <p:nvPr>
            <p:ph type="title"/>
          </p:nvPr>
        </p:nvSpPr>
        <p:spPr>
          <a:xfrm>
            <a:off x="360363" y="439148"/>
            <a:ext cx="7239000" cy="762000"/>
          </a:xfrm>
        </p:spPr>
        <p:txBody>
          <a:bodyPr>
            <a:noAutofit/>
          </a:bodyPr>
          <a:lstStyle/>
          <a:p>
            <a:pPr algn="l" eaLnBrk="1" hangingPunct="1">
              <a:lnSpc>
                <a:spcPct val="80000"/>
              </a:lnSpc>
              <a:defRPr/>
            </a:pPr>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Consider These Two Offers!</a:t>
            </a:r>
            <a:endParaRPr lang="en-US" sz="4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62638" name="Group 174"/>
          <p:cNvGraphicFramePr>
            <a:graphicFrameLocks noGrp="1"/>
          </p:cNvGraphicFramePr>
          <p:nvPr/>
        </p:nvGraphicFramePr>
        <p:xfrm>
          <a:off x="360680" y="1595755"/>
          <a:ext cx="7848600" cy="3321685"/>
        </p:xfrm>
        <a:graphic>
          <a:graphicData uri="http://schemas.openxmlformats.org/drawingml/2006/table">
            <a:tbl>
              <a:tblPr/>
              <a:tblGrid>
                <a:gridCol w="3797300"/>
                <a:gridCol w="4051300"/>
              </a:tblGrid>
              <a:tr h="995680">
                <a:tc>
                  <a:txBody>
                    <a:bodyPr/>
                    <a:lstStyle/>
                    <a:p>
                      <a:pPr marL="0" marR="0" lvl="0" indent="0" algn="ctr" defTabSz="914400" rtl="0" eaLnBrk="0" fontAlgn="base" latinLnBrk="0" hangingPunct="0">
                        <a:lnSpc>
                          <a:spcPct val="70000"/>
                        </a:lnSpc>
                        <a:spcBef>
                          <a:spcPct val="0"/>
                        </a:spcBef>
                        <a:spcAft>
                          <a:spcPct val="0"/>
                        </a:spcAft>
                        <a:buClr>
                          <a:srgbClr val="800080"/>
                        </a:buClr>
                        <a:buSzTx/>
                        <a:buFontTx/>
                        <a:buNone/>
                      </a:pPr>
                      <a:r>
                        <a:rPr kumimoji="0" lang="en-US" sz="2800" b="1" i="1" u="none" strike="noStrike" cap="none" normalizeH="0" baseline="0" dirty="0">
                          <a:ln>
                            <a:noFill/>
                          </a:ln>
                          <a:solidFill>
                            <a:srgbClr val="FF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Buyer A</a:t>
                      </a:r>
                      <a:br>
                        <a:rPr kumimoji="0" lang="en-US" sz="2800" b="1" i="1" u="none" strike="noStrike" cap="none" normalizeH="0" baseline="0" dirty="0">
                          <a:ln>
                            <a:noFill/>
                          </a:ln>
                          <a:solidFill>
                            <a:srgbClr val="FF0000"/>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800" b="1" i="1" u="none" strike="noStrike" cap="none" normalizeH="0" baseline="0" dirty="0">
                          <a:ln>
                            <a:noFill/>
                          </a:ln>
                          <a:solidFill>
                            <a:srgbClr val="FF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(Not Pre-Approved)</a:t>
                      </a:r>
                      <a:endParaRPr kumimoji="0" lang="en-US" sz="2800" b="1" i="1" u="none" strike="noStrike" cap="none" normalizeH="0" baseline="0" dirty="0">
                        <a:ln>
                          <a:noFill/>
                        </a:ln>
                        <a:solidFill>
                          <a:srgbClr val="FF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0" marR="0" lvl="0" indent="0" algn="ctr" defTabSz="914400" rtl="0" eaLnBrk="0" fontAlgn="base" latinLnBrk="0" hangingPunct="0">
                        <a:lnSpc>
                          <a:spcPct val="70000"/>
                        </a:lnSpc>
                        <a:spcBef>
                          <a:spcPct val="0"/>
                        </a:spcBef>
                        <a:spcAft>
                          <a:spcPct val="0"/>
                        </a:spcAft>
                        <a:buClr>
                          <a:srgbClr val="800080"/>
                        </a:buClr>
                        <a:buSzTx/>
                        <a:buFontTx/>
                        <a:buNone/>
                      </a:pPr>
                      <a:endParaRPr kumimoji="0" lang="en-US" sz="2400" b="1" i="1" u="none" strike="noStrike" cap="none" normalizeH="0" baseline="0" dirty="0">
                        <a:ln>
                          <a:noFill/>
                        </a:ln>
                        <a:solidFill>
                          <a:srgbClr val="FF0066"/>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A2CB1"/>
                    </a:solidFill>
                  </a:tcPr>
                </a:tc>
                <a:tc>
                  <a:txBody>
                    <a:bodyPr/>
                    <a:lstStyle/>
                    <a:p>
                      <a:pPr marL="0" marR="0" lvl="0" indent="0" algn="ctr" defTabSz="914400" rtl="0" eaLnBrk="0" fontAlgn="base" latinLnBrk="0" hangingPunct="0">
                        <a:lnSpc>
                          <a:spcPct val="70000"/>
                        </a:lnSpc>
                        <a:spcBef>
                          <a:spcPct val="0"/>
                        </a:spcBef>
                        <a:spcAft>
                          <a:spcPct val="0"/>
                        </a:spcAft>
                        <a:buClr>
                          <a:schemeClr val="accent1"/>
                        </a:buClr>
                        <a:buSzTx/>
                        <a:buFontTx/>
                        <a:buNone/>
                      </a:pPr>
                      <a:r>
                        <a:rPr kumimoji="0" lang="en-US" sz="2800" b="1" i="1" u="none" strike="noStrike" cap="none" normalizeH="0" baseline="0" dirty="0">
                          <a:ln>
                            <a:noFill/>
                          </a:ln>
                          <a:solidFill>
                            <a:srgbClr val="FF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Buyer B</a:t>
                      </a:r>
                      <a:br>
                        <a:rPr kumimoji="0" lang="en-US" sz="2800" b="1" i="1" u="none" strike="noStrike" cap="none" normalizeH="0" baseline="0" dirty="0">
                          <a:ln>
                            <a:noFill/>
                          </a:ln>
                          <a:solidFill>
                            <a:srgbClr val="FF0000"/>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800" b="1" i="1" u="none" strike="noStrike" cap="none" normalizeH="0" baseline="0" dirty="0">
                          <a:ln>
                            <a:noFill/>
                          </a:ln>
                          <a:solidFill>
                            <a:srgbClr val="FF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(Pre-Approved)</a:t>
                      </a:r>
                      <a:endParaRPr kumimoji="0" lang="en-US" sz="2800" b="1" i="1" u="none" strike="noStrike" cap="none" normalizeH="0" baseline="0" dirty="0">
                        <a:ln>
                          <a:noFill/>
                        </a:ln>
                        <a:solidFill>
                          <a:srgbClr val="FF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0" marR="0" lvl="0" indent="0" algn="ctr" defTabSz="914400" rtl="0" eaLnBrk="0" fontAlgn="base" latinLnBrk="0" hangingPunct="0">
                        <a:lnSpc>
                          <a:spcPct val="70000"/>
                        </a:lnSpc>
                        <a:spcBef>
                          <a:spcPct val="0"/>
                        </a:spcBef>
                        <a:spcAft>
                          <a:spcPct val="0"/>
                        </a:spcAft>
                        <a:buClr>
                          <a:schemeClr val="accent1"/>
                        </a:buClr>
                        <a:buSzTx/>
                        <a:buFontTx/>
                        <a:buNone/>
                      </a:pPr>
                      <a:endParaRPr kumimoji="0" lang="en-US" sz="2800" b="1" i="1" u="none" strike="noStrike" cap="none" normalizeH="0" baseline="0" dirty="0">
                        <a:ln>
                          <a:noFill/>
                        </a:ln>
                        <a:solidFill>
                          <a:srgbClr val="80008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A2CB1"/>
                    </a:solidFill>
                  </a:tcPr>
                </a:tc>
              </a:tr>
              <a:tr h="368300">
                <a:tc>
                  <a:txBody>
                    <a:bodyPr/>
                    <a:lstStyle/>
                    <a:p>
                      <a:pPr marL="0" marR="0" lvl="0" indent="0" algn="l" defTabSz="914400" rtl="0" eaLnBrk="0" fontAlgn="base" latinLnBrk="0" hangingPunct="0">
                        <a:lnSpc>
                          <a:spcPct val="90000"/>
                        </a:lnSpc>
                        <a:spcBef>
                          <a:spcPct val="0"/>
                        </a:spcBef>
                        <a:spcAft>
                          <a:spcPct val="0"/>
                        </a:spcAft>
                        <a:buClr>
                          <a:srgbClr val="FF0000"/>
                        </a:buClr>
                        <a:buSzTx/>
                        <a:buFont typeface="Wingdings" panose="05000000000000000000" charset="0"/>
                        <a:buChar char="ü"/>
                      </a:pP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$325,000</a:t>
                      </a:r>
                      <a:endPar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A2CB1"/>
                    </a:solidFill>
                  </a:tcPr>
                </a:tc>
                <a:tc>
                  <a:txBody>
                    <a:bodyPr/>
                    <a:lstStyle/>
                    <a:p>
                      <a:pPr marL="0" marR="0" lvl="0" indent="0" algn="l" defTabSz="914400" rtl="0" eaLnBrk="0" fontAlgn="base" latinLnBrk="0" hangingPunct="0">
                        <a:lnSpc>
                          <a:spcPct val="90000"/>
                        </a:lnSpc>
                        <a:spcBef>
                          <a:spcPct val="0"/>
                        </a:spcBef>
                        <a:spcAft>
                          <a:spcPct val="0"/>
                        </a:spcAft>
                        <a:buClr>
                          <a:srgbClr val="FF0000"/>
                        </a:buClr>
                        <a:buSzTx/>
                        <a:buFont typeface="Wingdings" panose="05000000000000000000" charset="0"/>
                        <a:buChar char="ü"/>
                      </a:pP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$325,000</a:t>
                      </a:r>
                      <a:endPar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A2CB1"/>
                    </a:solidFill>
                  </a:tcPr>
                </a:tc>
              </a:tr>
              <a:tr h="1199515">
                <a:tc>
                  <a:txBody>
                    <a:bodyPr/>
                    <a:lstStyle/>
                    <a:p>
                      <a:pPr marL="0" marR="0" lvl="0" indent="0" algn="l" defTabSz="914400" rtl="0" eaLnBrk="0" fontAlgn="base" latinLnBrk="0" hangingPunct="0">
                        <a:lnSpc>
                          <a:spcPct val="90000"/>
                        </a:lnSpc>
                        <a:spcBef>
                          <a:spcPct val="0"/>
                        </a:spcBef>
                        <a:spcAft>
                          <a:spcPct val="0"/>
                        </a:spcAft>
                        <a:buClr>
                          <a:srgbClr val="FF0000"/>
                        </a:buClr>
                        <a:buSzTx/>
                        <a:buFont typeface="Wingdings" panose="05000000000000000000" charset="0"/>
                        <a:buChar char="ü"/>
                      </a:pP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Offer Conditioned on</a:t>
                      </a:r>
                      <a:b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Getting Financing With</a:t>
                      </a:r>
                      <a:b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No  Assurance Of  Loan</a:t>
                      </a:r>
                      <a:b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Approval</a:t>
                      </a:r>
                      <a:endPar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A2CB1"/>
                    </a:solidFill>
                  </a:tcPr>
                </a:tc>
                <a:tc>
                  <a:txBody>
                    <a:bodyPr/>
                    <a:lstStyle/>
                    <a:p>
                      <a:pPr marL="0" marR="0" lvl="0" indent="0" algn="l" defTabSz="914400" rtl="0" eaLnBrk="0" fontAlgn="base" latinLnBrk="0" hangingPunct="0">
                        <a:lnSpc>
                          <a:spcPct val="90000"/>
                        </a:lnSpc>
                        <a:spcBef>
                          <a:spcPct val="0"/>
                        </a:spcBef>
                        <a:spcAft>
                          <a:spcPct val="0"/>
                        </a:spcAft>
                        <a:buClr>
                          <a:srgbClr val="FF0000"/>
                        </a:buClr>
                        <a:buSzTx/>
                        <a:buFont typeface="Wingdings" panose="05000000000000000000" charset="0"/>
                        <a:buChar char="ü"/>
                      </a:pP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Offer Made With Lender’s </a:t>
                      </a:r>
                      <a:b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Written Pre-Approval</a:t>
                      </a:r>
                      <a:b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Letter!</a:t>
                      </a:r>
                      <a:endPar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A2CB1"/>
                    </a:solidFill>
                  </a:tcPr>
                </a:tc>
              </a:tr>
              <a:tr h="758190">
                <a:tc>
                  <a:txBody>
                    <a:bodyPr/>
                    <a:lstStyle/>
                    <a:p>
                      <a:pPr marL="0" marR="0" lvl="0" indent="0" algn="l" defTabSz="914400" rtl="0" eaLnBrk="0" fontAlgn="base" latinLnBrk="0" hangingPunct="0">
                        <a:lnSpc>
                          <a:spcPct val="90000"/>
                        </a:lnSpc>
                        <a:spcBef>
                          <a:spcPct val="0"/>
                        </a:spcBef>
                        <a:spcAft>
                          <a:spcPct val="0"/>
                        </a:spcAft>
                        <a:buClr>
                          <a:srgbClr val="FF0000"/>
                        </a:buClr>
                        <a:buSzTx/>
                        <a:buFont typeface="Wingdings" panose="05000000000000000000" charset="0"/>
                        <a:buChar char="ü"/>
                      </a:pP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Uncertain Ability To</a:t>
                      </a:r>
                      <a:b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Secure Purchase Funds</a:t>
                      </a:r>
                      <a:endPar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90000"/>
                        </a:lnSpc>
                        <a:spcBef>
                          <a:spcPct val="0"/>
                        </a:spcBef>
                        <a:spcAft>
                          <a:spcPct val="0"/>
                        </a:spcAft>
                        <a:buClr>
                          <a:srgbClr val="FF0000"/>
                        </a:buClr>
                        <a:buSzTx/>
                        <a:buFont typeface="Wingdings" panose="05000000000000000000" charset="0"/>
                        <a:buChar char="ü"/>
                      </a:pP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Financing GUARANTEED</a:t>
                      </a:r>
                      <a:b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In Writing By Lender!</a:t>
                      </a:r>
                      <a:endParaRPr kumimoji="0" lang="en-US" sz="20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41" marB="457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bl>
          </a:graphicData>
        </a:graphic>
      </p:graphicFrame>
      <p:sp>
        <p:nvSpPr>
          <p:cNvPr id="62582" name="Text Box 118"/>
          <p:cNvSpPr txBox="1">
            <a:spLocks noChangeArrowheads="1"/>
          </p:cNvSpPr>
          <p:nvPr/>
        </p:nvSpPr>
        <p:spPr bwMode="auto">
          <a:xfrm>
            <a:off x="360680" y="5390755"/>
            <a:ext cx="5883110" cy="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9" tIns="45714" rIns="91429" bIns="45714">
            <a:spAutoFit/>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lnSpc>
                <a:spcPct val="75000"/>
              </a:lnSpc>
              <a:spcBef>
                <a:spcPct val="50000"/>
              </a:spcBef>
              <a:defRPr/>
            </a:pPr>
            <a:r>
              <a:rPr lang="en-US" sz="3200" b="1" i="1" dirty="0">
                <a:latin typeface="Ebrima" panose="02000000000000000000" charset="0"/>
                <a:ea typeface="Ebrima" panose="02000000000000000000" charset="0"/>
                <a:cs typeface="Ebrima" panose="02000000000000000000" charset="0"/>
              </a:rPr>
              <a:t>Which Offer Do You Think</a:t>
            </a:r>
            <a:br>
              <a:rPr lang="en-US" sz="3200" b="1" i="1" dirty="0">
                <a:latin typeface="Ebrima" panose="02000000000000000000" charset="0"/>
                <a:ea typeface="Ebrima" panose="02000000000000000000" charset="0"/>
                <a:cs typeface="Ebrima" panose="02000000000000000000" charset="0"/>
              </a:rPr>
            </a:br>
            <a:r>
              <a:rPr lang="en-US" sz="3200" b="1" i="1" dirty="0">
                <a:latin typeface="Ebrima" panose="02000000000000000000" charset="0"/>
                <a:ea typeface="Ebrima" panose="02000000000000000000" charset="0"/>
                <a:cs typeface="Ebrima" panose="02000000000000000000" charset="0"/>
              </a:rPr>
              <a:t>The Seller Will Accept?</a:t>
            </a:r>
            <a:endParaRPr lang="en-US" sz="3200" b="1" i="1" dirty="0">
              <a:latin typeface="Ebrima" panose="02000000000000000000" charset="0"/>
              <a:ea typeface="Ebrima" panose="02000000000000000000" charset="0"/>
              <a:cs typeface="Ebrima" panose="02000000000000000000"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400836">
            <a:off x="7479299" y="519141"/>
            <a:ext cx="1459883" cy="145988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Content Placeholder 8" descr="Birdsong-Group_2021"/>
          <p:cNvPicPr>
            <a:picLocks noChangeAspect="1"/>
          </p:cNvPicPr>
          <p:nvPr/>
        </p:nvPicPr>
        <p:blipFill>
          <a:blip r:embed="rId2"/>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1000" fill="hold"/>
                                        <p:tgtEl>
                                          <p:spTgt spid="62467"/>
                                        </p:tgtEl>
                                        <p:attrNameLst>
                                          <p:attrName>ppt_w</p:attrName>
                                        </p:attrNameLst>
                                      </p:cBhvr>
                                      <p:tavLst>
                                        <p:tav tm="0">
                                          <p:val>
                                            <p:fltVal val="0"/>
                                          </p:val>
                                        </p:tav>
                                        <p:tav tm="100000">
                                          <p:val>
                                            <p:strVal val="#ppt_w"/>
                                          </p:val>
                                        </p:tav>
                                      </p:tavLst>
                                    </p:anim>
                                    <p:anim calcmode="lin" valueType="num">
                                      <p:cBhvr>
                                        <p:cTn id="8" dur="1000" fill="hold"/>
                                        <p:tgtEl>
                                          <p:spTgt spid="62467"/>
                                        </p:tgtEl>
                                        <p:attrNameLst>
                                          <p:attrName>ppt_h</p:attrName>
                                        </p:attrNameLst>
                                      </p:cBhvr>
                                      <p:tavLst>
                                        <p:tav tm="0">
                                          <p:val>
                                            <p:fltVal val="0"/>
                                          </p:val>
                                        </p:tav>
                                        <p:tav tm="100000">
                                          <p:val>
                                            <p:strVal val="#ppt_h"/>
                                          </p:val>
                                        </p:tav>
                                      </p:tavLst>
                                    </p:anim>
                                    <p:anim calcmode="lin" valueType="num">
                                      <p:cBhvr>
                                        <p:cTn id="9" dur="1000" fill="hold"/>
                                        <p:tgtEl>
                                          <p:spTgt spid="624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46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62638"/>
                                        </p:tgtEl>
                                        <p:attrNameLst>
                                          <p:attrName>style.visibility</p:attrName>
                                        </p:attrNameLst>
                                      </p:cBhvr>
                                      <p:to>
                                        <p:strVal val="visible"/>
                                      </p:to>
                                    </p:set>
                                    <p:anim calcmode="lin" valueType="num">
                                      <p:cBhvr>
                                        <p:cTn id="14" dur="500" fill="hold"/>
                                        <p:tgtEl>
                                          <p:spTgt spid="62638"/>
                                        </p:tgtEl>
                                        <p:attrNameLst>
                                          <p:attrName>ppt_w</p:attrName>
                                        </p:attrNameLst>
                                      </p:cBhvr>
                                      <p:tavLst>
                                        <p:tav tm="0">
                                          <p:val>
                                            <p:fltVal val="0"/>
                                          </p:val>
                                        </p:tav>
                                        <p:tav tm="100000">
                                          <p:val>
                                            <p:strVal val="#ppt_w"/>
                                          </p:val>
                                        </p:tav>
                                      </p:tavLst>
                                    </p:anim>
                                    <p:anim calcmode="lin" valueType="num">
                                      <p:cBhvr>
                                        <p:cTn id="15" dur="500" fill="hold"/>
                                        <p:tgtEl>
                                          <p:spTgt spid="6263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2582"/>
                                        </p:tgtEl>
                                        <p:attrNameLst>
                                          <p:attrName>style.visibility</p:attrName>
                                        </p:attrNameLst>
                                      </p:cBhvr>
                                      <p:to>
                                        <p:strVal val="visible"/>
                                      </p:to>
                                    </p:set>
                                    <p:anim calcmode="lin" valueType="num">
                                      <p:cBhvr>
                                        <p:cTn id="20" dur="500" fill="hold"/>
                                        <p:tgtEl>
                                          <p:spTgt spid="62582"/>
                                        </p:tgtEl>
                                        <p:attrNameLst>
                                          <p:attrName>ppt_w</p:attrName>
                                        </p:attrNameLst>
                                      </p:cBhvr>
                                      <p:tavLst>
                                        <p:tav tm="0">
                                          <p:val>
                                            <p:fltVal val="0"/>
                                          </p:val>
                                        </p:tav>
                                        <p:tav tm="100000">
                                          <p:val>
                                            <p:strVal val="#ppt_w"/>
                                          </p:val>
                                        </p:tav>
                                      </p:tavLst>
                                    </p:anim>
                                    <p:anim calcmode="lin" valueType="num">
                                      <p:cBhvr>
                                        <p:cTn id="21" dur="500" fill="hold"/>
                                        <p:tgtEl>
                                          <p:spTgt spid="62582"/>
                                        </p:tgtEl>
                                        <p:attrNameLst>
                                          <p:attrName>ppt_h</p:attrName>
                                        </p:attrNameLst>
                                      </p:cBhvr>
                                      <p:tavLst>
                                        <p:tav tm="0">
                                          <p:val>
                                            <p:fltVal val="0"/>
                                          </p:val>
                                        </p:tav>
                                        <p:tav tm="100000">
                                          <p:val>
                                            <p:strVal val="#ppt_h"/>
                                          </p:val>
                                        </p:tav>
                                      </p:tavLst>
                                    </p:anim>
                                    <p:animEffect transition="in" filter="fade">
                                      <p:cBhvr>
                                        <p:cTn id="22" dur="500"/>
                                        <p:tgtEl>
                                          <p:spTgt spid="625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58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040"/>
            <a:ext cx="9144000" cy="829340"/>
          </a:xfrm>
        </p:spPr>
        <p:txBody>
          <a:bodyPr>
            <a:noAutofit/>
          </a:bodyPr>
          <a:lstStyle/>
          <a:p>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Securing the Best Financing</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341297" y="2520107"/>
            <a:ext cx="8461406" cy="3335206"/>
          </a:xfrm>
        </p:spPr>
        <p:txBody>
          <a:bodyPr>
            <a:normAutofit lnSpcReduction="20000"/>
          </a:bodyPr>
          <a:lstStyle/>
          <a:p>
            <a:pPr marL="457200" indent="-457200">
              <a:tabLst>
                <a:tab pos="3429000" algn="l"/>
              </a:tabLst>
              <a:defRPr/>
            </a:pPr>
            <a:endParaRPr lang="en-US" sz="32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tabLst>
                <a:tab pos="3429000" algn="l"/>
              </a:tabLst>
              <a:defRPr/>
            </a:pPr>
            <a:r>
              <a:rPr lang="en-US" sz="2400" b="1" i="1"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We will assist you in securing the best financing program for your specific situation with the lowest interest rate and least expensive closing costs and have a pre-qualification/approval certificate generated to give you the best competitive advantage in purchase negotiations.</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22716" y="1235351"/>
            <a:ext cx="3098568" cy="1817827"/>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8" descr="Birdsong-Group_2021"/>
          <p:cNvPicPr>
            <a:picLocks noChangeAspect="1"/>
          </p:cNvPicPr>
          <p:nvPr/>
        </p:nvPicPr>
        <p:blipFill>
          <a:blip r:embed="rId2"/>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2051"/>
          <p:cNvSpPr>
            <a:spLocks noGrp="1" noChangeArrowheads="1"/>
          </p:cNvSpPr>
          <p:nvPr>
            <p:ph type="title"/>
          </p:nvPr>
        </p:nvSpPr>
        <p:spPr>
          <a:xfrm>
            <a:off x="0" y="80963"/>
            <a:ext cx="9144000" cy="1219200"/>
          </a:xfrm>
        </p:spPr>
        <p:txBody>
          <a:bodyPr>
            <a:noAutofit/>
          </a:bodyPr>
          <a:lstStyle/>
          <a:p>
            <a:pPr eaLnBrk="1" hangingPunct="1">
              <a:lnSpc>
                <a:spcPct val="90000"/>
              </a:lnSpc>
              <a:defRPr/>
            </a:pP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Securing the Best Financing</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9" name="Text Box 2055"/>
          <p:cNvSpPr txBox="1">
            <a:spLocks noChangeArrowheads="1"/>
          </p:cNvSpPr>
          <p:nvPr/>
        </p:nvSpPr>
        <p:spPr bwMode="auto">
          <a:xfrm>
            <a:off x="12700" y="2068195"/>
            <a:ext cx="6010910" cy="435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9" tIns="45714" rIns="91429" bIns="45714">
            <a:spAutoFit/>
          </a:bodyPr>
          <a:lstStyle>
            <a:lvl1pPr marL="457200" indent="-457200">
              <a:defRPr>
                <a:solidFill>
                  <a:schemeClr val="tx1"/>
                </a:solidFill>
                <a:latin typeface="Arial" panose="020B0604020202020204" pitchFamily="34" charset="0"/>
                <a:ea typeface="MS PGothic" panose="020B0600070205080204" charset="-128"/>
              </a:defRPr>
            </a:lvl1pPr>
            <a:lvl2pPr marL="914400" indent="-457200">
              <a:defRPr>
                <a:solidFill>
                  <a:schemeClr val="tx1"/>
                </a:solidFill>
                <a:latin typeface="Arial" panose="020B0604020202020204" pitchFamily="34" charset="0"/>
                <a:ea typeface="MS PGothic" panose="020B0600070205080204" charset="-128"/>
              </a:defRPr>
            </a:lvl2pPr>
            <a:lvl3pPr marL="1371600" indent="-457200">
              <a:defRPr>
                <a:solidFill>
                  <a:schemeClr val="tx1"/>
                </a:solidFill>
                <a:latin typeface="Arial" panose="020B0604020202020204" pitchFamily="34" charset="0"/>
                <a:ea typeface="MS PGothic" panose="020B0600070205080204" charset="-128"/>
              </a:defRPr>
            </a:lvl3pPr>
            <a:lvl4pPr marL="1828800" indent="-457200">
              <a:defRPr>
                <a:solidFill>
                  <a:schemeClr val="tx1"/>
                </a:solidFill>
                <a:latin typeface="Arial" panose="020B0604020202020204" pitchFamily="34" charset="0"/>
                <a:ea typeface="MS PGothic" panose="020B0600070205080204" charset="-128"/>
              </a:defRPr>
            </a:lvl4pPr>
            <a:lvl5pPr marL="2286000" indent="-457200">
              <a:defRPr>
                <a:solidFill>
                  <a:schemeClr val="tx1"/>
                </a:solidFill>
                <a:latin typeface="Arial" panose="020B0604020202020204" pitchFamily="34" charset="0"/>
                <a:ea typeface="MS PGothic" panose="020B0600070205080204" charset="-128"/>
              </a:defRPr>
            </a:lvl5pPr>
            <a:lvl6pPr marL="2743200" indent="-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3200400" indent="-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657600" indent="-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4114800" indent="-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spcBef>
                <a:spcPct val="20000"/>
              </a:spcBef>
              <a:spcAft>
                <a:spcPct val="40000"/>
              </a:spcAft>
              <a:buClr>
                <a:schemeClr val="tx1"/>
              </a:buClr>
              <a:buFont typeface="Wingdings" panose="05000000000000000000" charset="0"/>
              <a:buAutoNum type="arabicPeriod"/>
              <a:defRPr/>
            </a:pPr>
            <a:r>
              <a:rPr lang="en-US" sz="2000" b="1" i="1" u="sng" dirty="0">
                <a:latin typeface="Arial Unicode MS" panose="020B0604020202020204" pitchFamily="34" charset="-128"/>
                <a:ea typeface="Arial Unicode MS" panose="020B0604020202020204" pitchFamily="34" charset="-128"/>
                <a:cs typeface="Arial Unicode MS" panose="020B0604020202020204" pitchFamily="34" charset="-128"/>
              </a:rPr>
              <a:t>You will know exactly how much home you</a:t>
            </a:r>
            <a:br>
              <a:rPr lang="en-US" sz="2000" b="1" i="1" u="sng"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i="1" u="sng" dirty="0">
                <a:latin typeface="Arial Unicode MS" panose="020B0604020202020204" pitchFamily="34" charset="-128"/>
                <a:ea typeface="Arial Unicode MS" panose="020B0604020202020204" pitchFamily="34" charset="-128"/>
                <a:cs typeface="Arial Unicode MS" panose="020B0604020202020204" pitchFamily="34" charset="-128"/>
              </a:rPr>
              <a:t>can afford</a:t>
            </a: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 before you start looking and how</a:t>
            </a:r>
            <a:b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much, if any, cash is required and what your</a:t>
            </a:r>
            <a:b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monthly payments will be.</a:t>
            </a:r>
            <a:endPar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20000"/>
              </a:spcBef>
              <a:buClr>
                <a:schemeClr val="tx1"/>
              </a:buClr>
              <a:buFont typeface="Wingdings" panose="05000000000000000000" charset="0"/>
              <a:buAutoNum type="arabicPeriod"/>
              <a:defRPr/>
            </a:pPr>
            <a:r>
              <a:rPr lang="en-US" sz="2000" b="1" i="1" u="sng" dirty="0">
                <a:latin typeface="Arial Unicode MS" panose="020B0604020202020204" pitchFamily="34" charset="-128"/>
                <a:ea typeface="Arial Unicode MS" panose="020B0604020202020204" pitchFamily="34" charset="-128"/>
                <a:cs typeface="Arial Unicode MS" panose="020B0604020202020204" pitchFamily="34" charset="-128"/>
              </a:rPr>
              <a:t>You get the best financing</a:t>
            </a: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 (lowest rates,</a:t>
            </a:r>
            <a:b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most favorable terms and highest quality of</a:t>
            </a:r>
            <a:b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service) as a result of our long-standing</a:t>
            </a:r>
            <a:b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relationships with several of the best lenders</a:t>
            </a:r>
            <a:b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in the business.</a:t>
            </a:r>
            <a:endPar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spcBef>
                <a:spcPct val="20000"/>
              </a:spcBef>
              <a:spcAft>
                <a:spcPct val="25000"/>
              </a:spcAft>
              <a:buClr>
                <a:schemeClr val="tx1"/>
              </a:buClr>
              <a:buFont typeface="Wingdings" panose="05000000000000000000" charset="0"/>
              <a:buAutoNum type="arabicPeriod"/>
              <a:defRPr/>
            </a:pPr>
            <a:r>
              <a:rPr lang="en-US" sz="2000" b="1" i="1" u="sng" dirty="0">
                <a:latin typeface="Arial Unicode MS" panose="020B0604020202020204" pitchFamily="34" charset="-128"/>
                <a:ea typeface="Arial Unicode MS" panose="020B0604020202020204" pitchFamily="34" charset="-128"/>
                <a:cs typeface="Arial Unicode MS" panose="020B0604020202020204" pitchFamily="34" charset="-128"/>
              </a:rPr>
              <a:t>You can make a stronger offer</a:t>
            </a: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 and beat out other buyers as a result of being pre-approved.</a:t>
            </a:r>
            <a:endPar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820" name="Rectangle 5137"/>
          <p:cNvSpPr>
            <a:spLocks noChangeArrowheads="1"/>
          </p:cNvSpPr>
          <p:nvPr/>
        </p:nvSpPr>
        <p:spPr bwMode="auto">
          <a:xfrm>
            <a:off x="105410" y="1394143"/>
            <a:ext cx="37914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spcAft>
                <a:spcPct val="30000"/>
              </a:spcAft>
              <a:buClr>
                <a:schemeClr val="accent1"/>
              </a:buClr>
              <a:defRPr/>
            </a:pPr>
            <a:r>
              <a:rPr lang="en-US" sz="3200" b="1" i="1" dirty="0">
                <a:latin typeface="Ebrima" panose="02000000000000000000" charset="0"/>
                <a:ea typeface="Ebrima" panose="02000000000000000000" charset="0"/>
                <a:cs typeface="Ebrima" panose="02000000000000000000" charset="0"/>
              </a:rPr>
              <a:t>Three Key Benefits</a:t>
            </a:r>
            <a:endParaRPr lang="en-US" sz="3200" b="1" i="1" dirty="0">
              <a:latin typeface="Ebrima" panose="02000000000000000000" charset="0"/>
              <a:ea typeface="Ebrima" panose="02000000000000000000" charset="0"/>
              <a:cs typeface="Ebrima" panose="02000000000000000000"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023293" y="1979295"/>
            <a:ext cx="3043237" cy="2667000"/>
          </a:xfrm>
          <a:prstGeom prst="rect">
            <a:avLst/>
          </a:prstGeom>
          <a:noFill/>
          <a:ln w="38100" cap="sq">
            <a:solidFill>
              <a:srgbClr val="0A2CB1"/>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 name="Content Placeholder 8" descr="Birdsong-Group_2021"/>
          <p:cNvPicPr>
            <a:picLocks noChangeAspect="1"/>
          </p:cNvPicPr>
          <p:nvPr/>
        </p:nvPicPr>
        <p:blipFill>
          <a:blip r:embed="rId2"/>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1000" fill="hold"/>
                                        <p:tgtEl>
                                          <p:spTgt spid="23555"/>
                                        </p:tgtEl>
                                        <p:attrNameLst>
                                          <p:attrName>ppt_w</p:attrName>
                                        </p:attrNameLst>
                                      </p:cBhvr>
                                      <p:tavLst>
                                        <p:tav tm="0">
                                          <p:val>
                                            <p:fltVal val="0"/>
                                          </p:val>
                                        </p:tav>
                                        <p:tav tm="100000">
                                          <p:val>
                                            <p:strVal val="#ppt_w"/>
                                          </p:val>
                                        </p:tav>
                                      </p:tavLst>
                                    </p:anim>
                                    <p:anim calcmode="lin" valueType="num">
                                      <p:cBhvr>
                                        <p:cTn id="8" dur="1000" fill="hold"/>
                                        <p:tgtEl>
                                          <p:spTgt spid="23555"/>
                                        </p:tgtEl>
                                        <p:attrNameLst>
                                          <p:attrName>ppt_h</p:attrName>
                                        </p:attrNameLst>
                                      </p:cBhvr>
                                      <p:tavLst>
                                        <p:tav tm="0">
                                          <p:val>
                                            <p:fltVal val="0"/>
                                          </p:val>
                                        </p:tav>
                                        <p:tav tm="100000">
                                          <p:val>
                                            <p:strVal val="#ppt_h"/>
                                          </p:val>
                                        </p:tav>
                                      </p:tavLst>
                                    </p:anim>
                                    <p:anim calcmode="lin" valueType="num">
                                      <p:cBhvr>
                                        <p:cTn id="9" dur="1000" fill="hold"/>
                                        <p:tgtEl>
                                          <p:spTgt spid="235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4820"/>
                                        </p:tgtEl>
                                        <p:attrNameLst>
                                          <p:attrName>style.visibility</p:attrName>
                                        </p:attrNameLst>
                                      </p:cBhvr>
                                      <p:to>
                                        <p:strVal val="visible"/>
                                      </p:to>
                                    </p:set>
                                    <p:anim calcmode="lin" valueType="num">
                                      <p:cBhvr additive="base">
                                        <p:cTn id="15" dur="500" fill="hold"/>
                                        <p:tgtEl>
                                          <p:spTgt spid="34820"/>
                                        </p:tgtEl>
                                        <p:attrNameLst>
                                          <p:attrName>ppt_x</p:attrName>
                                        </p:attrNameLst>
                                      </p:cBhvr>
                                      <p:tavLst>
                                        <p:tav tm="0">
                                          <p:val>
                                            <p:strVal val="#ppt_x"/>
                                          </p:val>
                                        </p:tav>
                                        <p:tav tm="100000">
                                          <p:val>
                                            <p:strVal val="#ppt_x"/>
                                          </p:val>
                                        </p:tav>
                                      </p:tavLst>
                                    </p:anim>
                                    <p:anim calcmode="lin" valueType="num">
                                      <p:cBhvr additive="base">
                                        <p:cTn id="16" dur="500" fill="hold"/>
                                        <p:tgtEl>
                                          <p:spTgt spid="3482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7" presetClass="entr" presetSubtype="1" fill="hold" grpId="0" nodeType="afterEffect">
                                  <p:stCondLst>
                                    <p:cond delay="1000"/>
                                  </p:stCondLst>
                                  <p:childTnLst>
                                    <p:set>
                                      <p:cBhvr>
                                        <p:cTn id="19" dur="1" fill="hold">
                                          <p:stCondLst>
                                            <p:cond delay="0"/>
                                          </p:stCondLst>
                                        </p:cTn>
                                        <p:tgtEl>
                                          <p:spTgt spid="23559"/>
                                        </p:tgtEl>
                                        <p:attrNameLst>
                                          <p:attrName>style.visibility</p:attrName>
                                        </p:attrNameLst>
                                      </p:cBhvr>
                                      <p:to>
                                        <p:strVal val="visible"/>
                                      </p:to>
                                    </p:set>
                                    <p:anim calcmode="lin" valueType="num">
                                      <p:cBhvr>
                                        <p:cTn id="20" dur="500" fill="hold"/>
                                        <p:tgtEl>
                                          <p:spTgt spid="23559"/>
                                        </p:tgtEl>
                                        <p:attrNameLst>
                                          <p:attrName>ppt_x</p:attrName>
                                        </p:attrNameLst>
                                      </p:cBhvr>
                                      <p:tavLst>
                                        <p:tav tm="0">
                                          <p:val>
                                            <p:strVal val="#ppt_x"/>
                                          </p:val>
                                        </p:tav>
                                        <p:tav tm="100000">
                                          <p:val>
                                            <p:strVal val="#ppt_x"/>
                                          </p:val>
                                        </p:tav>
                                      </p:tavLst>
                                    </p:anim>
                                    <p:anim calcmode="lin" valueType="num">
                                      <p:cBhvr>
                                        <p:cTn id="21" dur="500" fill="hold"/>
                                        <p:tgtEl>
                                          <p:spTgt spid="23559"/>
                                        </p:tgtEl>
                                        <p:attrNameLst>
                                          <p:attrName>ppt_y</p:attrName>
                                        </p:attrNameLst>
                                      </p:cBhvr>
                                      <p:tavLst>
                                        <p:tav tm="0">
                                          <p:val>
                                            <p:strVal val="#ppt_y-#ppt_h/2"/>
                                          </p:val>
                                        </p:tav>
                                        <p:tav tm="100000">
                                          <p:val>
                                            <p:strVal val="#ppt_y"/>
                                          </p:val>
                                        </p:tav>
                                      </p:tavLst>
                                    </p:anim>
                                    <p:anim calcmode="lin" valueType="num">
                                      <p:cBhvr>
                                        <p:cTn id="22" dur="500" fill="hold"/>
                                        <p:tgtEl>
                                          <p:spTgt spid="23559"/>
                                        </p:tgtEl>
                                        <p:attrNameLst>
                                          <p:attrName>ppt_w</p:attrName>
                                        </p:attrNameLst>
                                      </p:cBhvr>
                                      <p:tavLst>
                                        <p:tav tm="0">
                                          <p:val>
                                            <p:strVal val="#ppt_w"/>
                                          </p:val>
                                        </p:tav>
                                        <p:tav tm="100000">
                                          <p:val>
                                            <p:strVal val="#ppt_w"/>
                                          </p:val>
                                        </p:tav>
                                      </p:tavLst>
                                    </p:anim>
                                    <p:anim calcmode="lin" valueType="num">
                                      <p:cBhvr>
                                        <p:cTn id="23" dur="500" fill="hold"/>
                                        <p:tgtEl>
                                          <p:spTgt spid="23559"/>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utoUpdateAnimBg="0"/>
      <p:bldP spid="23559" grpId="0" bldLvl="0" animBg="1" autoUpdateAnimBg="0"/>
      <p:bldP spid="3482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6235" y="1653540"/>
            <a:ext cx="3410585" cy="1244600"/>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9" name="Rectangle 3"/>
          <p:cNvSpPr>
            <a:spLocks noGrp="1" noChangeArrowheads="1"/>
          </p:cNvSpPr>
          <p:nvPr>
            <p:ph type="title"/>
          </p:nvPr>
        </p:nvSpPr>
        <p:spPr>
          <a:xfrm>
            <a:off x="635" y="0"/>
            <a:ext cx="9144000" cy="1430020"/>
          </a:xfrm>
        </p:spPr>
        <p:txBody>
          <a:bodyPr>
            <a:noAutofit/>
          </a:bodyPr>
          <a:lstStyle/>
          <a:p>
            <a:pPr eaLnBrk="1" hangingPunct="1">
              <a:lnSpc>
                <a:spcPct val="80000"/>
              </a:lnSpc>
              <a:defRPr/>
            </a:pP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Pre-Approval…</a:t>
            </a:r>
            <a:b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As easy as 1-2-3</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9942" name="Text Box 6"/>
          <p:cNvSpPr txBox="1">
            <a:spLocks noChangeArrowheads="1"/>
          </p:cNvSpPr>
          <p:nvPr/>
        </p:nvSpPr>
        <p:spPr bwMode="auto">
          <a:xfrm>
            <a:off x="232838" y="1572895"/>
            <a:ext cx="5131132" cy="371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9" tIns="45714" rIns="91429" bIns="45714">
            <a:spAutoFit/>
          </a:bodyPr>
          <a:lstStyle>
            <a:lvl1pPr marL="457200" indent="-457200">
              <a:defRPr>
                <a:solidFill>
                  <a:schemeClr val="tx1"/>
                </a:solidFill>
                <a:latin typeface="Arial" panose="020B0604020202020204" pitchFamily="34" charset="0"/>
                <a:ea typeface="MS PGothic" panose="020B0600070205080204" charset="-128"/>
              </a:defRPr>
            </a:lvl1pPr>
            <a:lvl2pPr marL="914400" indent="-457200">
              <a:defRPr>
                <a:solidFill>
                  <a:schemeClr val="tx1"/>
                </a:solidFill>
                <a:latin typeface="Arial" panose="020B0604020202020204" pitchFamily="34" charset="0"/>
                <a:ea typeface="MS PGothic" panose="020B0600070205080204" charset="-128"/>
              </a:defRPr>
            </a:lvl2pPr>
            <a:lvl3pPr marL="1371600" indent="-457200">
              <a:defRPr>
                <a:solidFill>
                  <a:schemeClr val="tx1"/>
                </a:solidFill>
                <a:latin typeface="Arial" panose="020B0604020202020204" pitchFamily="34" charset="0"/>
                <a:ea typeface="MS PGothic" panose="020B0600070205080204" charset="-128"/>
              </a:defRPr>
            </a:lvl3pPr>
            <a:lvl4pPr marL="1828800" indent="-457200">
              <a:defRPr>
                <a:solidFill>
                  <a:schemeClr val="tx1"/>
                </a:solidFill>
                <a:latin typeface="Arial" panose="020B0604020202020204" pitchFamily="34" charset="0"/>
                <a:ea typeface="MS PGothic" panose="020B0600070205080204" charset="-128"/>
              </a:defRPr>
            </a:lvl4pPr>
            <a:lvl5pPr marL="2284730" indent="-455930">
              <a:defRPr>
                <a:solidFill>
                  <a:schemeClr val="tx1"/>
                </a:solidFill>
                <a:latin typeface="Arial" panose="020B0604020202020204" pitchFamily="34" charset="0"/>
                <a:ea typeface="MS PGothic" panose="020B0600070205080204" charset="-128"/>
              </a:defRPr>
            </a:lvl5pPr>
            <a:lvl6pPr marL="2741930" indent="-45593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3199130" indent="-45593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656330" indent="-45593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4113530" indent="-45593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lnSpc>
                <a:spcPct val="80000"/>
              </a:lnSpc>
              <a:spcBef>
                <a:spcPct val="50000"/>
              </a:spcBef>
              <a:buClr>
                <a:schemeClr val="tx1"/>
              </a:buClr>
              <a:buFontTx/>
              <a:buAutoNum type="arabicPeriod"/>
              <a:defRPr/>
            </a:pPr>
            <a:r>
              <a:rPr lang="en-US" sz="2800" i="1" dirty="0">
                <a:latin typeface="Arial Unicode MS" panose="020B0604020202020204" pitchFamily="34" charset="-128"/>
                <a:ea typeface="Arial Unicode MS" panose="020B0604020202020204" pitchFamily="34" charset="-128"/>
                <a:cs typeface="Arial Unicode MS" panose="020B0604020202020204" pitchFamily="34" charset="-128"/>
              </a:rPr>
              <a:t>A Home Loan Credit Report is generated by a credit bureau.</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spcBef>
                <a:spcPct val="50000"/>
              </a:spcBef>
              <a:buClr>
                <a:schemeClr val="tx1"/>
              </a:buClr>
              <a:buFontTx/>
              <a:buAutoNum type="arabicPeriod"/>
              <a:defRPr/>
            </a:pPr>
            <a:r>
              <a:rPr lang="en-US" sz="2800" i="1" dirty="0">
                <a:latin typeface="Arial Unicode MS" panose="020B0604020202020204" pitchFamily="34" charset="-128"/>
                <a:ea typeface="Arial Unicode MS" panose="020B0604020202020204" pitchFamily="34" charset="-128"/>
                <a:cs typeface="Arial Unicode MS" panose="020B0604020202020204" pitchFamily="34" charset="-128"/>
              </a:rPr>
              <a:t>Financial details are verified (income, employment, etc.)</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spcBef>
                <a:spcPct val="50000"/>
              </a:spcBef>
              <a:buClr>
                <a:schemeClr val="tx1"/>
              </a:buClr>
              <a:buFontTx/>
              <a:buAutoNum type="arabicPeriod"/>
              <a:defRPr/>
            </a:pPr>
            <a:r>
              <a:rPr lang="en-US" sz="2800" i="1" dirty="0">
                <a:latin typeface="Arial Unicode MS" panose="020B0604020202020204" pitchFamily="34" charset="-128"/>
                <a:ea typeface="Arial Unicode MS" panose="020B0604020202020204" pitchFamily="34" charset="-128"/>
                <a:cs typeface="Arial Unicode MS" panose="020B0604020202020204" pitchFamily="34" charset="-128"/>
              </a:rPr>
              <a:t>A Loan Officer issues you                                    </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nSpc>
                <a:spcPct val="80000"/>
              </a:lnSpc>
              <a:spcBef>
                <a:spcPct val="50000"/>
              </a:spcBef>
              <a:buClr>
                <a:schemeClr val="tx1"/>
              </a:buClr>
              <a:defRPr/>
            </a:pPr>
            <a:r>
              <a:rPr lang="en-US" sz="2800" i="1" dirty="0">
                <a:latin typeface="Arial Unicode MS" panose="020B0604020202020204" pitchFamily="34" charset="-128"/>
                <a:ea typeface="Arial Unicode MS" panose="020B0604020202020204" pitchFamily="34" charset="-128"/>
                <a:cs typeface="Arial Unicode MS" panose="020B0604020202020204" pitchFamily="34" charset="-128"/>
              </a:rPr>
              <a:t>    a Pre-Approval Letter.</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nSpc>
                <a:spcPct val="80000"/>
              </a:lnSpc>
              <a:spcBef>
                <a:spcPct val="50000"/>
              </a:spcBef>
              <a:buClr>
                <a:schemeClr val="tx1"/>
              </a:buClr>
              <a:defRPr/>
            </a:pPr>
            <a:r>
              <a:rPr lang="en-US" sz="2800" i="1" dirty="0">
                <a:latin typeface="Arial Unicode MS" panose="020B0604020202020204" pitchFamily="34" charset="-128"/>
                <a:ea typeface="Arial Unicode MS" panose="020B0604020202020204" pitchFamily="34" charset="-128"/>
                <a:cs typeface="Arial Unicode MS" panose="020B0604020202020204" pitchFamily="34" charset="-128"/>
              </a:rPr>
              <a:t>4. You’re Pre-Approved!</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r="4901" b="7680"/>
          <a:stretch>
            <a:fillRect/>
          </a:stretch>
        </p:blipFill>
        <p:spPr bwMode="auto">
          <a:xfrm>
            <a:off x="5364738" y="3131809"/>
            <a:ext cx="3482035" cy="228394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Content Placeholder 4" descr="Birdsong-Group_2021"/>
          <p:cNvPicPr>
            <a:picLocks noChangeAspect="1"/>
          </p:cNvPicPr>
          <p:nvPr>
            <p:ph idx="1"/>
          </p:nvPr>
        </p:nvPicPr>
        <p:blipFill>
          <a:blip r:embed="rId3"/>
          <a:stretch>
            <a:fillRect/>
          </a:stretch>
        </p:blipFill>
        <p:spPr>
          <a:xfrm>
            <a:off x="6948805" y="5650230"/>
            <a:ext cx="1898015" cy="9525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p:cTn id="7" dur="1000" fill="hold"/>
                                        <p:tgtEl>
                                          <p:spTgt spid="39939"/>
                                        </p:tgtEl>
                                        <p:attrNameLst>
                                          <p:attrName>ppt_w</p:attrName>
                                        </p:attrNameLst>
                                      </p:cBhvr>
                                      <p:tavLst>
                                        <p:tav tm="0">
                                          <p:val>
                                            <p:fltVal val="0"/>
                                          </p:val>
                                        </p:tav>
                                        <p:tav tm="100000">
                                          <p:val>
                                            <p:strVal val="#ppt_w"/>
                                          </p:val>
                                        </p:tav>
                                      </p:tavLst>
                                    </p:anim>
                                    <p:anim calcmode="lin" valueType="num">
                                      <p:cBhvr>
                                        <p:cTn id="8" dur="1000" fill="hold"/>
                                        <p:tgtEl>
                                          <p:spTgt spid="39939"/>
                                        </p:tgtEl>
                                        <p:attrNameLst>
                                          <p:attrName>ppt_h</p:attrName>
                                        </p:attrNameLst>
                                      </p:cBhvr>
                                      <p:tavLst>
                                        <p:tav tm="0">
                                          <p:val>
                                            <p:fltVal val="0"/>
                                          </p:val>
                                        </p:tav>
                                        <p:tav tm="100000">
                                          <p:val>
                                            <p:strVal val="#ppt_h"/>
                                          </p:val>
                                        </p:tav>
                                      </p:tavLst>
                                    </p:anim>
                                    <p:anim calcmode="lin" valueType="num">
                                      <p:cBhvr>
                                        <p:cTn id="9" dur="1000" fill="hold"/>
                                        <p:tgtEl>
                                          <p:spTgt spid="399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9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7" presetClass="entr" presetSubtype="1" fill="hold" grpId="0"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ppt_x</p:attrName>
                                        </p:attrNameLst>
                                      </p:cBhvr>
                                      <p:tavLst>
                                        <p:tav tm="0">
                                          <p:val>
                                            <p:strVal val="#ppt_x"/>
                                          </p:val>
                                        </p:tav>
                                        <p:tav tm="100000">
                                          <p:val>
                                            <p:strVal val="#ppt_x"/>
                                          </p:val>
                                        </p:tav>
                                      </p:tavLst>
                                    </p:anim>
                                    <p:anim calcmode="lin" valueType="num">
                                      <p:cBhvr>
                                        <p:cTn id="20" dur="500" fill="hold"/>
                                        <p:tgtEl>
                                          <p:spTgt spid="39942"/>
                                        </p:tgtEl>
                                        <p:attrNameLst>
                                          <p:attrName>ppt_y</p:attrName>
                                        </p:attrNameLst>
                                      </p:cBhvr>
                                      <p:tavLst>
                                        <p:tav tm="0">
                                          <p:val>
                                            <p:strVal val="#ppt_y-#ppt_h/2"/>
                                          </p:val>
                                        </p:tav>
                                        <p:tav tm="100000">
                                          <p:val>
                                            <p:strVal val="#ppt_y"/>
                                          </p:val>
                                        </p:tav>
                                      </p:tavLst>
                                    </p:anim>
                                    <p:anim calcmode="lin" valueType="num">
                                      <p:cBhvr>
                                        <p:cTn id="21" dur="500" fill="hold"/>
                                        <p:tgtEl>
                                          <p:spTgt spid="39942"/>
                                        </p:tgtEl>
                                        <p:attrNameLst>
                                          <p:attrName>ppt_w</p:attrName>
                                        </p:attrNameLst>
                                      </p:cBhvr>
                                      <p:tavLst>
                                        <p:tav tm="0">
                                          <p:val>
                                            <p:strVal val="#ppt_w"/>
                                          </p:val>
                                        </p:tav>
                                        <p:tav tm="100000">
                                          <p:val>
                                            <p:strVal val="#ppt_w"/>
                                          </p:val>
                                        </p:tav>
                                      </p:tavLst>
                                    </p:anim>
                                    <p:anim calcmode="lin" valueType="num">
                                      <p:cBhvr>
                                        <p:cTn id="22" dur="500" fill="hold"/>
                                        <p:tgtEl>
                                          <p:spTgt spid="3994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P spid="39942" grpId="0" bldLvl="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Rectangle 3"/>
          <p:cNvSpPr>
            <a:spLocks noGrp="1" noChangeArrowheads="1"/>
          </p:cNvSpPr>
          <p:nvPr>
            <p:ph type="title"/>
          </p:nvPr>
        </p:nvSpPr>
        <p:spPr>
          <a:xfrm>
            <a:off x="76200" y="131882"/>
            <a:ext cx="9144000" cy="2179674"/>
          </a:xfrm>
          <a:effectLst>
            <a:outerShdw dist="35921" dir="2700000" algn="ctr" rotWithShape="0">
              <a:schemeClr val="bg1">
                <a:alpha val="50000"/>
              </a:schemeClr>
            </a:outerShdw>
          </a:effectLst>
        </p:spPr>
        <p:txBody>
          <a:bodyPr>
            <a:normAutofit/>
          </a:bodyPr>
          <a:lstStyle/>
          <a:p>
            <a:pPr algn="ctr" eaLnBrk="1" hangingPunct="1">
              <a:lnSpc>
                <a:spcPct val="85000"/>
              </a:lnSpc>
            </a:pPr>
            <a:r>
              <a:rPr lang="en-US" sz="5000" b="1" dirty="0">
                <a:latin typeface="Arial Unicode MS" panose="020B0604020202020204" pitchFamily="34" charset="-128"/>
                <a:ea typeface="Arial Unicode MS" panose="020B0604020202020204" pitchFamily="34" charset="-128"/>
                <a:cs typeface="Arial Unicode MS" panose="020B0604020202020204" pitchFamily="34" charset="-128"/>
              </a:rPr>
              <a:t>Our One-of-a-Kind</a:t>
            </a:r>
            <a:br>
              <a:rPr lang="en-US" sz="5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5000" b="1" dirty="0">
                <a:latin typeface="Arial Unicode MS" panose="020B0604020202020204" pitchFamily="34" charset="-128"/>
                <a:ea typeface="Arial Unicode MS" panose="020B0604020202020204" pitchFamily="34" charset="-128"/>
                <a:cs typeface="Arial Unicode MS" panose="020B0604020202020204" pitchFamily="34" charset="-128"/>
              </a:rPr>
              <a:t>VIP Buyer </a:t>
            </a:r>
            <a:br>
              <a:rPr lang="en-US" sz="5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5000" b="1" dirty="0">
                <a:latin typeface="Arial Unicode MS" panose="020B0604020202020204" pitchFamily="34" charset="-128"/>
                <a:ea typeface="Arial Unicode MS" panose="020B0604020202020204" pitchFamily="34" charset="-128"/>
                <a:cs typeface="Arial Unicode MS" panose="020B0604020202020204" pitchFamily="34" charset="-128"/>
              </a:rPr>
              <a:t>Home Hunter System</a:t>
            </a:r>
            <a:endParaRPr lang="en-US" sz="5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30405" name="Picture 5" descr="slide_31_mona lisa"/>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26606" y="2572675"/>
            <a:ext cx="2490788" cy="3688389"/>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Content Placeholder 8" descr="Birdsong-Group_2021"/>
          <p:cNvPicPr>
            <a:picLocks noChangeAspect="1"/>
          </p:cNvPicPr>
          <p:nvPr/>
        </p:nvPicPr>
        <p:blipFill>
          <a:blip r:embed="rId2"/>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0405"/>
                                        </p:tgtEl>
                                        <p:attrNameLst>
                                          <p:attrName>style.visibility</p:attrName>
                                        </p:attrNameLst>
                                      </p:cBhvr>
                                      <p:to>
                                        <p:strVal val="visible"/>
                                      </p:to>
                                    </p:set>
                                    <p:anim calcmode="lin" valueType="num">
                                      <p:cBhvr additive="base">
                                        <p:cTn id="7" dur="500" fill="hold"/>
                                        <p:tgtEl>
                                          <p:spTgt spid="230405"/>
                                        </p:tgtEl>
                                        <p:attrNameLst>
                                          <p:attrName>ppt_x</p:attrName>
                                        </p:attrNameLst>
                                      </p:cBhvr>
                                      <p:tavLst>
                                        <p:tav tm="0">
                                          <p:val>
                                            <p:strVal val="#ppt_x"/>
                                          </p:val>
                                        </p:tav>
                                        <p:tav tm="100000">
                                          <p:val>
                                            <p:strVal val="#ppt_x"/>
                                          </p:val>
                                        </p:tav>
                                      </p:tavLst>
                                    </p:anim>
                                    <p:anim calcmode="lin" valueType="num">
                                      <p:cBhvr additive="base">
                                        <p:cTn id="8" dur="500" fill="hold"/>
                                        <p:tgtEl>
                                          <p:spTgt spid="230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a:xfrm>
            <a:off x="0" y="167126"/>
            <a:ext cx="9144000" cy="1079500"/>
          </a:xfrm>
        </p:spPr>
        <p:txBody>
          <a:bodyPr>
            <a:noAutofit/>
          </a:bodyPr>
          <a:lstStyle/>
          <a:p>
            <a:pPr eaLnBrk="1" hangingPunct="1">
              <a:lnSpc>
                <a:spcPct val="75000"/>
              </a:lnSpc>
              <a:defRPr/>
            </a:pP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How Most Realtors Pick Houses!</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50" name="Text Box 6"/>
          <p:cNvSpPr txBox="1">
            <a:spLocks noChangeArrowheads="1"/>
          </p:cNvSpPr>
          <p:nvPr/>
        </p:nvSpPr>
        <p:spPr bwMode="auto">
          <a:xfrm>
            <a:off x="5232660" y="1420534"/>
            <a:ext cx="3657600" cy="272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lvl1pPr marL="457200" indent="-342900">
              <a:defRPr>
                <a:solidFill>
                  <a:schemeClr val="tx1"/>
                </a:solidFill>
                <a:latin typeface="Arial" panose="020B0604020202020204" pitchFamily="34" charset="0"/>
                <a:ea typeface="MS PGothic" panose="020B0600070205080204" charset="-128"/>
              </a:defRPr>
            </a:lvl1pPr>
            <a:lvl2pPr marL="1143000" indent="-457200">
              <a:defRPr>
                <a:solidFill>
                  <a:schemeClr val="tx1"/>
                </a:solidFill>
                <a:latin typeface="Arial" panose="020B0604020202020204" pitchFamily="34" charset="0"/>
                <a:ea typeface="MS PGothic" panose="020B0600070205080204" charset="-128"/>
              </a:defRPr>
            </a:lvl2pPr>
            <a:lvl3pPr marL="1714500" indent="-457200">
              <a:defRPr>
                <a:solidFill>
                  <a:schemeClr val="tx1"/>
                </a:solidFill>
                <a:latin typeface="Arial" panose="020B0604020202020204" pitchFamily="34" charset="0"/>
                <a:ea typeface="MS PGothic" panose="020B0600070205080204" charset="-128"/>
              </a:defRPr>
            </a:lvl3pPr>
            <a:lvl4pPr marL="2284730" indent="-455930">
              <a:defRPr>
                <a:solidFill>
                  <a:schemeClr val="tx1"/>
                </a:solidFill>
                <a:latin typeface="Arial" panose="020B0604020202020204" pitchFamily="34" charset="0"/>
                <a:ea typeface="MS PGothic" panose="020B0600070205080204" charset="-128"/>
              </a:defRPr>
            </a:lvl4pPr>
            <a:lvl5pPr marL="2857500" indent="-457200">
              <a:defRPr>
                <a:solidFill>
                  <a:schemeClr val="tx1"/>
                </a:solidFill>
                <a:latin typeface="Arial" panose="020B0604020202020204" pitchFamily="34" charset="0"/>
                <a:ea typeface="MS PGothic" panose="020B0600070205080204" charset="-128"/>
              </a:defRPr>
            </a:lvl5pPr>
            <a:lvl6pPr marL="3314700" indent="-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3771900" indent="-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4229100" indent="-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4686300" indent="-4572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lnSpc>
                <a:spcPct val="80000"/>
              </a:lnSpc>
              <a:spcBef>
                <a:spcPct val="25000"/>
              </a:spcBef>
              <a:buClr>
                <a:srgbClr val="FF0000"/>
              </a:buClr>
              <a:buFont typeface="Wingdings" panose="05000000000000000000" pitchFamily="2" charset="2"/>
              <a:buChar char="ü"/>
              <a:defRPr/>
            </a:pPr>
            <a:r>
              <a:rPr lang="en-US" sz="2800" i="1" dirty="0">
                <a:latin typeface="Arial Unicode MS" panose="020B0604020202020204" pitchFamily="34" charset="-128"/>
                <a:ea typeface="Arial Unicode MS" panose="020B0604020202020204" pitchFamily="34" charset="-128"/>
                <a:cs typeface="Arial Unicode MS" panose="020B0604020202020204" pitchFamily="34" charset="-128"/>
              </a:rPr>
              <a:t>They make a random search through the MLS</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spcBef>
                <a:spcPct val="25000"/>
              </a:spcBef>
              <a:buClr>
                <a:srgbClr val="FF0000"/>
              </a:buClr>
              <a:buFont typeface="Wingdings" panose="05000000000000000000" pitchFamily="2" charset="2"/>
              <a:buChar char="ü"/>
              <a:defRPr/>
            </a:pPr>
            <a:r>
              <a:rPr lang="en-US" sz="2800" i="1" dirty="0">
                <a:latin typeface="Arial Unicode MS" panose="020B0604020202020204" pitchFamily="34" charset="-128"/>
                <a:ea typeface="Arial Unicode MS" panose="020B0604020202020204" pitchFamily="34" charset="-128"/>
                <a:cs typeface="Arial Unicode MS" panose="020B0604020202020204" pitchFamily="34" charset="-128"/>
              </a:rPr>
              <a:t>They pick out 6 to 8 homes</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spcBef>
                <a:spcPct val="25000"/>
              </a:spcBef>
              <a:buClr>
                <a:srgbClr val="FF0000"/>
              </a:buClr>
              <a:buFont typeface="Wingdings" panose="05000000000000000000" pitchFamily="2" charset="2"/>
              <a:buChar char="ü"/>
              <a:defRPr/>
            </a:pPr>
            <a:r>
              <a:rPr lang="en-US" sz="2800" i="1" dirty="0">
                <a:latin typeface="Arial Unicode MS" panose="020B0604020202020204" pitchFamily="34" charset="-128"/>
                <a:ea typeface="Arial Unicode MS" panose="020B0604020202020204" pitchFamily="34" charset="-128"/>
                <a:cs typeface="Arial Unicode MS" panose="020B0604020202020204" pitchFamily="34" charset="-128"/>
              </a:rPr>
              <a:t>They try to sell you one of them</a:t>
            </a:r>
            <a:endParaRPr lang="en-US" sz="28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52" name="Rectangle 8"/>
          <p:cNvSpPr>
            <a:spLocks noChangeArrowheads="1"/>
          </p:cNvSpPr>
          <p:nvPr/>
        </p:nvSpPr>
        <p:spPr bwMode="auto">
          <a:xfrm>
            <a:off x="418980" y="5012885"/>
            <a:ext cx="4876920" cy="113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9" tIns="45714" rIns="91429" bIns="45714">
            <a:spAutoFit/>
          </a:bodyPr>
          <a:lstStyle/>
          <a:p>
            <a:pPr algn="ctr">
              <a:lnSpc>
                <a:spcPct val="70000"/>
              </a:lnSpc>
              <a:defRPr/>
            </a:pPr>
            <a:r>
              <a:rPr lang="en-US" sz="3200" b="1" i="1" dirty="0">
                <a:latin typeface="Ebrima" panose="02000000000000000000" charset="0"/>
                <a:ea typeface="Ebrima" panose="02000000000000000000" charset="0"/>
                <a:cs typeface="Ebrima" panose="02000000000000000000" charset="0"/>
              </a:rPr>
              <a:t>The WRONG Person is deciding which houses you get to see!</a:t>
            </a:r>
            <a:endParaRPr lang="en-US" sz="3200" b="1" i="1" dirty="0">
              <a:latin typeface="Ebrima" panose="02000000000000000000" charset="0"/>
              <a:ea typeface="Ebrima" panose="02000000000000000000" charset="0"/>
              <a:cs typeface="Ebrima" panose="02000000000000000000" charset="0"/>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8980" y="1504597"/>
            <a:ext cx="4876920" cy="3250317"/>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Content Placeholder 8" descr="Birdsong-Group_2021"/>
          <p:cNvPicPr>
            <a:picLocks noChangeAspect="1"/>
          </p:cNvPicPr>
          <p:nvPr/>
        </p:nvPicPr>
        <p:blipFill>
          <a:blip r:embed="rId2"/>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fltVal val="0"/>
                                          </p:val>
                                        </p:tav>
                                        <p:tav tm="100000">
                                          <p:val>
                                            <p:strVal val="#ppt_w"/>
                                          </p:val>
                                        </p:tav>
                                      </p:tavLst>
                                    </p:anim>
                                    <p:anim calcmode="lin" valueType="num">
                                      <p:cBhvr>
                                        <p:cTn id="8" dur="1000" fill="hold"/>
                                        <p:tgtEl>
                                          <p:spTgt spid="31747"/>
                                        </p:tgtEl>
                                        <p:attrNameLst>
                                          <p:attrName>ppt_h</p:attrName>
                                        </p:attrNameLst>
                                      </p:cBhvr>
                                      <p:tavLst>
                                        <p:tav tm="0">
                                          <p:val>
                                            <p:fltVal val="0"/>
                                          </p:val>
                                        </p:tav>
                                        <p:tav tm="100000">
                                          <p:val>
                                            <p:strVal val="#ppt_h"/>
                                          </p:val>
                                        </p:tav>
                                      </p:tavLst>
                                    </p:anim>
                                    <p:anim calcmode="lin" valueType="num">
                                      <p:cBhvr>
                                        <p:cTn id="9" dur="1000" fill="hold"/>
                                        <p:tgtEl>
                                          <p:spTgt spid="317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4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31750"/>
                                        </p:tgtEl>
                                        <p:attrNameLst>
                                          <p:attrName>style.visibility</p:attrName>
                                        </p:attrNameLst>
                                      </p:cBhvr>
                                      <p:to>
                                        <p:strVal val="visible"/>
                                      </p:to>
                                    </p:set>
                                    <p:anim calcmode="lin" valueType="num">
                                      <p:cBhvr>
                                        <p:cTn id="14" dur="500" fill="hold"/>
                                        <p:tgtEl>
                                          <p:spTgt spid="31750"/>
                                        </p:tgtEl>
                                        <p:attrNameLst>
                                          <p:attrName>ppt_w</p:attrName>
                                        </p:attrNameLst>
                                      </p:cBhvr>
                                      <p:tavLst>
                                        <p:tav tm="0">
                                          <p:val>
                                            <p:fltVal val="0"/>
                                          </p:val>
                                        </p:tav>
                                        <p:tav tm="100000">
                                          <p:val>
                                            <p:strVal val="#ppt_w"/>
                                          </p:val>
                                        </p:tav>
                                      </p:tavLst>
                                    </p:anim>
                                    <p:anim calcmode="lin" valueType="num">
                                      <p:cBhvr>
                                        <p:cTn id="15" dur="500" fill="hold"/>
                                        <p:tgtEl>
                                          <p:spTgt spid="31750"/>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752"/>
                                        </p:tgtEl>
                                        <p:attrNameLst>
                                          <p:attrName>style.visibility</p:attrName>
                                        </p:attrNameLst>
                                      </p:cBhvr>
                                      <p:to>
                                        <p:strVal val="visible"/>
                                      </p:to>
                                    </p:set>
                                    <p:animEffect transition="in" filter="wipe(left)">
                                      <p:cBhvr>
                                        <p:cTn id="19" dur="500"/>
                                        <p:tgtEl>
                                          <p:spTgt spid="317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P spid="31750" grpId="0" autoUpdateAnimBg="0"/>
      <p:bldP spid="3175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326"/>
            <a:ext cx="9144000" cy="2120613"/>
          </a:xfrm>
        </p:spPr>
        <p:txBody>
          <a:bodyPr>
            <a:noAutofit/>
          </a:bodyPr>
          <a:lstStyle/>
          <a:p>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Our One-of-a-Kind</a:t>
            </a:r>
            <a:b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VIP Buyer </a:t>
            </a:r>
            <a:b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Home Hunter System</a:t>
            </a:r>
            <a:endParaRPr lang="en-US" sz="4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473710" y="2200910"/>
            <a:ext cx="8195945" cy="4311650"/>
          </a:xfrm>
        </p:spPr>
        <p:txBody>
          <a:bodyPr>
            <a:normAutofit/>
          </a:bodyPr>
          <a:lstStyle/>
          <a:p>
            <a:r>
              <a:rPr lang="en-US" sz="2500" b="1" i="1" dirty="0">
                <a:latin typeface="Arial Unicode MS" panose="020B0604020202020204" pitchFamily="34" charset="-128"/>
                <a:ea typeface="Arial Unicode MS" panose="020B0604020202020204" pitchFamily="34" charset="-128"/>
                <a:cs typeface="Arial Unicode MS" panose="020B0604020202020204" pitchFamily="34" charset="-128"/>
              </a:rPr>
              <a:t>We'll provide you with regular updates from our Home Hunter Service of all the new properties that match your home buying criteria.  This will allow you to drive by and determine which properties you want to see.</a:t>
            </a:r>
            <a:endParaRPr lang="en-US" sz="25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500" b="1" i="1" dirty="0">
                <a:latin typeface="Arial Unicode MS" panose="020B0604020202020204" pitchFamily="34" charset="-128"/>
                <a:ea typeface="Arial Unicode MS" panose="020B0604020202020204" pitchFamily="34" charset="-128"/>
                <a:cs typeface="Arial Unicode MS" panose="020B0604020202020204" pitchFamily="34" charset="-128"/>
              </a:rPr>
              <a:t>We’ll research and locate properties not readily available online and contact you when one or more match your home buying criteria (unlisted properties, bank foreclosures, new construction, for sale by owners, etc.).</a:t>
            </a:r>
            <a:endParaRPr lang="en-US" sz="25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5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35" y="121285"/>
            <a:ext cx="9143365" cy="1430020"/>
          </a:xfrm>
          <a:effectLst>
            <a:outerShdw dist="17961" dir="18900000" algn="ctr" rotWithShape="0">
              <a:schemeClr val="tx1">
                <a:alpha val="50000"/>
              </a:schemeClr>
            </a:outerShdw>
          </a:effectLst>
        </p:spPr>
        <p:txBody>
          <a:bodyPr>
            <a:normAutofit/>
          </a:bodyPr>
          <a:lstStyle/>
          <a:p>
            <a:pPr eaLnBrk="1" hangingPunct="1"/>
            <a:r>
              <a:rPr lang="en-US" sz="5400" b="1" dirty="0">
                <a:effectLst>
                  <a:outerShdw blurRad="38100" dist="38100" dir="2700000" algn="tl">
                    <a:srgbClr val="000000">
                      <a:alpha val="43137"/>
                    </a:srgbClr>
                  </a:outerShdw>
                </a:effectLst>
                <a:latin typeface="Arial Unicode MS" charset="0"/>
                <a:cs typeface="Arial Unicode MS" charset="0"/>
              </a:rPr>
              <a:t>With the Support of </a:t>
            </a:r>
            <a:endParaRPr lang="en-US" sz="5400" b="1" dirty="0">
              <a:effectLst>
                <a:outerShdw blurRad="38100" dist="38100" dir="2700000" algn="tl">
                  <a:srgbClr val="000000">
                    <a:alpha val="43137"/>
                  </a:srgbClr>
                </a:outerShdw>
              </a:effectLst>
              <a:latin typeface="Arial Unicode MS" charset="0"/>
              <a:cs typeface="Arial Unicode MS" charset="0"/>
            </a:endParaRPr>
          </a:p>
        </p:txBody>
      </p:sp>
      <p:sp>
        <p:nvSpPr>
          <p:cNvPr id="4099" name="Rectangle 3"/>
          <p:cNvSpPr>
            <a:spLocks noGrp="1" noChangeArrowheads="1"/>
          </p:cNvSpPr>
          <p:nvPr>
            <p:ph sz="half" idx="1"/>
          </p:nvPr>
        </p:nvSpPr>
        <p:spPr>
          <a:xfrm>
            <a:off x="685800" y="1760855"/>
            <a:ext cx="4862195" cy="4365625"/>
          </a:xfrm>
          <a:effectLst>
            <a:outerShdw dist="35921" dir="2700000" algn="ctr" rotWithShape="0">
              <a:schemeClr val="bg1"/>
            </a:outerShdw>
          </a:effectLst>
        </p:spPr>
        <p:txBody>
          <a:bodyPr>
            <a:normAutofit fontScale="90000"/>
          </a:bodyPr>
          <a:lstStyle/>
          <a:p>
            <a:pPr eaLnBrk="1" hangingPunct="1">
              <a:buClr>
                <a:srgbClr val="CC0000"/>
              </a:buClr>
              <a:buSzPct val="120000"/>
              <a:buFont typeface="Wingdings" panose="05000000000000000000" charset="0"/>
              <a:buChar char="ü"/>
            </a:pPr>
            <a:r>
              <a:rPr lang="en-US" sz="2800" b="1" dirty="0">
                <a:latin typeface="Arial Unicode MS" charset="0"/>
                <a:cs typeface="Arial Unicode MS" charset="0"/>
              </a:rPr>
              <a:t>Our Exclusive Home Hunter System</a:t>
            </a:r>
            <a:endParaRPr lang="en-US" sz="2800" b="1" dirty="0">
              <a:latin typeface="Arial Unicode MS" charset="0"/>
              <a:cs typeface="Arial Unicode MS" charset="0"/>
            </a:endParaRPr>
          </a:p>
          <a:p>
            <a:pPr eaLnBrk="1" hangingPunct="1">
              <a:buClr>
                <a:srgbClr val="CC0000"/>
              </a:buClr>
              <a:buSzPct val="120000"/>
              <a:buFont typeface="Wingdings" panose="05000000000000000000" charset="0"/>
              <a:buChar char="ü"/>
            </a:pPr>
            <a:r>
              <a:rPr lang="en-US" sz="2800" b="1" dirty="0">
                <a:latin typeface="Arial Unicode MS" charset="0"/>
                <a:cs typeface="Arial Unicode MS" charset="0"/>
              </a:rPr>
              <a:t>Our Unique Team System</a:t>
            </a:r>
            <a:endParaRPr lang="en-US" sz="2800" b="1" dirty="0">
              <a:latin typeface="Arial Unicode MS" charset="0"/>
              <a:cs typeface="Arial Unicode MS" charset="0"/>
            </a:endParaRPr>
          </a:p>
          <a:p>
            <a:pPr eaLnBrk="1" hangingPunct="1">
              <a:buClr>
                <a:srgbClr val="CC0000"/>
              </a:buClr>
              <a:buSzPct val="120000"/>
              <a:buFont typeface="Wingdings" panose="05000000000000000000" charset="0"/>
              <a:buChar char="ü"/>
            </a:pPr>
            <a:r>
              <a:rPr lang="en-US" sz="2800" b="1" dirty="0">
                <a:latin typeface="Arial Unicode MS" charset="0"/>
                <a:cs typeface="Arial Unicode MS" charset="0"/>
              </a:rPr>
              <a:t>Our Innovative VIP Buyer Programs</a:t>
            </a:r>
            <a:endParaRPr lang="en-US" sz="2800" b="1" dirty="0">
              <a:latin typeface="Arial Unicode MS" charset="0"/>
              <a:cs typeface="Arial Unicode MS" charset="0"/>
            </a:endParaRPr>
          </a:p>
          <a:p>
            <a:pPr eaLnBrk="1" hangingPunct="1">
              <a:buClr>
                <a:srgbClr val="CC0000"/>
              </a:buClr>
              <a:buSzPct val="120000"/>
              <a:buFont typeface="Wingdings" panose="05000000000000000000" charset="0"/>
              <a:buChar char="ü"/>
            </a:pPr>
            <a:r>
              <a:rPr lang="en-US" sz="2800" b="1" dirty="0">
                <a:latin typeface="Arial Unicode MS" charset="0"/>
                <a:cs typeface="Arial Unicode MS" charset="0"/>
              </a:rPr>
              <a:t>Our Leading Edge Technology</a:t>
            </a:r>
            <a:endParaRPr lang="en-US" sz="2800" b="1" dirty="0">
              <a:latin typeface="Arial Unicode MS" charset="0"/>
              <a:cs typeface="Arial Unicode MS" charset="0"/>
            </a:endParaRPr>
          </a:p>
          <a:p>
            <a:pPr eaLnBrk="1" hangingPunct="1">
              <a:buClr>
                <a:srgbClr val="CC0000"/>
              </a:buClr>
              <a:buSzPct val="120000"/>
              <a:buFont typeface="Wingdings" panose="05000000000000000000" charset="0"/>
              <a:buChar char="ü"/>
            </a:pPr>
            <a:r>
              <a:rPr lang="en-US" sz="2800" b="1" dirty="0">
                <a:latin typeface="Arial Unicode MS" charset="0"/>
                <a:cs typeface="Arial Unicode MS" charset="0"/>
              </a:rPr>
              <a:t>Our Specialized Knowledge</a:t>
            </a:r>
            <a:endParaRPr lang="en-US" sz="2800" b="1" dirty="0">
              <a:latin typeface="Arial Unicode MS" charset="0"/>
              <a:cs typeface="Arial Unicode MS"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01095" y="1922145"/>
            <a:ext cx="3162738" cy="2152649"/>
          </a:xfrm>
          <a:prstGeom prst="rect">
            <a:avLst/>
          </a:prstGeom>
          <a:effectLst>
            <a:softEdge rad="127000"/>
          </a:effectLst>
        </p:spPr>
      </p:pic>
      <p:pic>
        <p:nvPicPr>
          <p:cNvPr id="8" name="Picture 7" descr="Birdsong-Group_2021"/>
          <p:cNvPicPr>
            <a:picLocks noChangeAspect="1"/>
          </p:cNvPicPr>
          <p:nvPr/>
        </p:nvPicPr>
        <p:blipFill>
          <a:blip r:embed="rId2"/>
          <a:stretch>
            <a:fillRect/>
          </a:stretch>
        </p:blipFill>
        <p:spPr>
          <a:xfrm>
            <a:off x="6830695" y="5539105"/>
            <a:ext cx="1903730" cy="9836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099">
                                            <p:txEl>
                                              <p:pRg st="4294967295" end="4294967295"/>
                                            </p:txEl>
                                          </p:spTgt>
                                        </p:tgtEl>
                                        <p:attrNameLst>
                                          <p:attrName>style.visibility</p:attrName>
                                        </p:attrNameLst>
                                      </p:cBhvr>
                                      <p:to>
                                        <p:strVal val="visible"/>
                                      </p:to>
                                    </p:set>
                                    <p:anim calcmode="lin" valueType="num">
                                      <p:cBhvr additive="base">
                                        <p:cTn id="7" dur="500" fill="hold"/>
                                        <p:tgtEl>
                                          <p:spTgt spid="4099">
                                            <p:txEl>
                                              <p:p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99">
                                            <p:txEl>
                                              <p:pRg st="4294967295" end="4294967295"/>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additive="base">
                                        <p:cTn id="12" dur="500" fill="hold"/>
                                        <p:tgtEl>
                                          <p:spTgt spid="409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09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 calcmode="lin" valueType="num">
                                      <p:cBhvr additive="base">
                                        <p:cTn id="17" dur="5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099">
                                            <p:txEl>
                                              <p:pRg st="2" end="2"/>
                                            </p:txEl>
                                          </p:spTgt>
                                        </p:tgtEl>
                                        <p:attrNameLst>
                                          <p:attrName>style.visibility</p:attrName>
                                        </p:attrNameLst>
                                      </p:cBhvr>
                                      <p:to>
                                        <p:strVal val="visible"/>
                                      </p:to>
                                    </p:set>
                                    <p:anim calcmode="lin" valueType="num">
                                      <p:cBhvr additive="base">
                                        <p:cTn id="22" dur="5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4099">
                                            <p:txEl>
                                              <p:pRg st="3" end="3"/>
                                            </p:txEl>
                                          </p:spTgt>
                                        </p:tgtEl>
                                        <p:attrNameLst>
                                          <p:attrName>style.visibility</p:attrName>
                                        </p:attrNameLst>
                                      </p:cBhvr>
                                      <p:to>
                                        <p:strVal val="visible"/>
                                      </p:to>
                                    </p:set>
                                    <p:anim calcmode="lin" valueType="num">
                                      <p:cBhvr additive="base">
                                        <p:cTn id="27" dur="5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4099">
                                            <p:txEl>
                                              <p:pRg st="4" end="4"/>
                                            </p:txEl>
                                          </p:spTgt>
                                        </p:tgtEl>
                                        <p:attrNameLst>
                                          <p:attrName>style.visibility</p:attrName>
                                        </p:attrNameLst>
                                      </p:cBhvr>
                                      <p:to>
                                        <p:strVal val="visible"/>
                                      </p:to>
                                    </p:set>
                                    <p:anim calcmode="lin" valueType="num">
                                      <p:cBhvr additive="base">
                                        <p:cTn id="32" dur="500" fill="hold"/>
                                        <p:tgtEl>
                                          <p:spTgt spid="4099">
                                            <p:txEl>
                                              <p:pRg st="4" end="4"/>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p:txBody>
          <a:bodyPr>
            <a:normAutofit/>
          </a:bodyPr>
          <a:lstStyle/>
          <a:p>
            <a:pPr eaLnBrk="1" hangingPunct="1">
              <a:lnSpc>
                <a:spcPct val="90000"/>
              </a:lnSpc>
              <a:defRPr/>
            </a:pPr>
            <a:r>
              <a:rPr lang="en-US" sz="4400" b="1" u="sng" dirty="0">
                <a:latin typeface="Arial Unicode MS" panose="020B0604020202020204" pitchFamily="34" charset="-128"/>
                <a:ea typeface="Arial Unicode MS" panose="020B0604020202020204" pitchFamily="34" charset="-128"/>
                <a:cs typeface="Arial Unicode MS" panose="020B0604020202020204" pitchFamily="34" charset="-128"/>
              </a:rPr>
              <a:t>VIP Home Hunter Service</a:t>
            </a:r>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400" b="1" baseline="50000" dirty="0">
                <a:latin typeface="Arial Unicode MS" panose="020B0604020202020204" pitchFamily="34" charset="-128"/>
                <a:ea typeface="Arial Unicode MS" panose="020B0604020202020204" pitchFamily="34" charset="-128"/>
                <a:cs typeface="Arial Unicode MS" panose="020B0604020202020204" pitchFamily="34" charset="-128"/>
              </a:rPr>
              <a:t>tm</a:t>
            </a:r>
            <a:endParaRPr lang="en-US" sz="4400" b="1" baseline="50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24" name="Text Box 4"/>
          <p:cNvSpPr txBox="1">
            <a:spLocks noChangeArrowheads="1"/>
          </p:cNvSpPr>
          <p:nvPr/>
        </p:nvSpPr>
        <p:spPr bwMode="auto">
          <a:xfrm>
            <a:off x="310522" y="1930400"/>
            <a:ext cx="5900737" cy="4632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lvl1pPr marL="457200" indent="-457200">
              <a:defRPr>
                <a:solidFill>
                  <a:schemeClr val="tx1"/>
                </a:solidFill>
                <a:latin typeface="Arial" panose="020B0604020202020204" pitchFamily="34" charset="0"/>
                <a:ea typeface="MS PGothic" panose="020B0600070205080204" charset="-128"/>
              </a:defRPr>
            </a:lvl1pPr>
            <a:lvl2pPr marL="914400" indent="-457200">
              <a:defRPr>
                <a:solidFill>
                  <a:schemeClr val="tx1"/>
                </a:solidFill>
                <a:latin typeface="Arial" panose="020B0604020202020204" pitchFamily="34" charset="0"/>
                <a:ea typeface="MS PGothic" panose="020B0600070205080204" charset="-128"/>
              </a:defRPr>
            </a:lvl2pPr>
            <a:lvl3pPr marL="1371600" indent="-457200">
              <a:defRPr>
                <a:solidFill>
                  <a:schemeClr val="tx1"/>
                </a:solidFill>
                <a:latin typeface="Arial" panose="020B0604020202020204" pitchFamily="34" charset="0"/>
                <a:ea typeface="MS PGothic" panose="020B0600070205080204" charset="-128"/>
              </a:defRPr>
            </a:lvl3pPr>
            <a:lvl4pPr marL="1828800" indent="-457200">
              <a:defRPr>
                <a:solidFill>
                  <a:schemeClr val="tx1"/>
                </a:solidFill>
                <a:latin typeface="Arial" panose="020B0604020202020204" pitchFamily="34" charset="0"/>
                <a:ea typeface="MS PGothic" panose="020B0600070205080204" charset="-128"/>
              </a:defRPr>
            </a:lvl4pPr>
            <a:lvl5pPr marL="2284730" indent="-455930">
              <a:defRPr>
                <a:solidFill>
                  <a:schemeClr val="tx1"/>
                </a:solidFill>
                <a:latin typeface="Arial" panose="020B0604020202020204" pitchFamily="34" charset="0"/>
                <a:ea typeface="MS PGothic" panose="020B0600070205080204" charset="-128"/>
              </a:defRPr>
            </a:lvl5pPr>
            <a:lvl6pPr marL="2741930" indent="-45593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3199130" indent="-45593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656330" indent="-45593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4113530" indent="-45593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lnSpc>
                <a:spcPct val="80000"/>
              </a:lnSpc>
              <a:spcBef>
                <a:spcPct val="20000"/>
              </a:spcBef>
              <a:buClr>
                <a:schemeClr val="tx1"/>
              </a:buClr>
              <a:buFont typeface="Wingdings" panose="05000000000000000000" charset="0"/>
              <a:buAutoNum type="arabicPeriod"/>
              <a:defRPr/>
            </a:pPr>
            <a: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t>YOU tell us exactly what you</a:t>
            </a:r>
            <a:b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t>are looking for.</a:t>
            </a:r>
            <a:b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5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spcBef>
                <a:spcPct val="20000"/>
              </a:spcBef>
              <a:buClr>
                <a:schemeClr val="tx1"/>
              </a:buClr>
              <a:buFont typeface="Wingdings" panose="05000000000000000000" charset="0"/>
              <a:buAutoNum type="arabicPeriod"/>
              <a:defRPr/>
            </a:pPr>
            <a: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t>We enter YOUR criteria into our</a:t>
            </a:r>
            <a:b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t> powerful computer search program.</a:t>
            </a:r>
            <a:b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5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spcBef>
                <a:spcPct val="20000"/>
              </a:spcBef>
              <a:buClr>
                <a:schemeClr val="tx1"/>
              </a:buClr>
              <a:buFont typeface="Wingdings" panose="05000000000000000000" charset="0"/>
              <a:buAutoNum type="arabicPeriod"/>
              <a:defRPr/>
            </a:pPr>
            <a: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t>We send you regular emails with</a:t>
            </a:r>
            <a:b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t>computer generated lists of properties</a:t>
            </a:r>
            <a:b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t>that precisely match YOUR criteria.</a:t>
            </a:r>
            <a:b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5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spcBef>
                <a:spcPct val="20000"/>
              </a:spcBef>
              <a:buClr>
                <a:schemeClr val="tx1"/>
              </a:buClr>
              <a:buFont typeface="Wingdings" panose="05000000000000000000" charset="0"/>
              <a:buAutoNum type="arabicPeriod"/>
              <a:defRPr/>
            </a:pPr>
            <a:r>
              <a:rPr lang="en-US" sz="2500" i="1" dirty="0">
                <a:latin typeface="Arial Unicode MS" panose="020B0604020202020204" pitchFamily="34" charset="-128"/>
                <a:ea typeface="Arial Unicode MS" panose="020B0604020202020204" pitchFamily="34" charset="-128"/>
                <a:cs typeface="Arial Unicode MS" panose="020B0604020202020204" pitchFamily="34" charset="-128"/>
              </a:rPr>
              <a:t>YOU tell us what YOU are interested in and we look at and investigate the properties that YOU choose.</a:t>
            </a:r>
            <a:endParaRPr lang="en-US" sz="25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892" name="Rectangle 2"/>
          <p:cNvSpPr>
            <a:spLocks noChangeArrowheads="1"/>
          </p:cNvSpPr>
          <p:nvPr/>
        </p:nvSpPr>
        <p:spPr bwMode="auto">
          <a:xfrm>
            <a:off x="355451" y="1244606"/>
            <a:ext cx="29434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spcAft>
                <a:spcPct val="30000"/>
              </a:spcAft>
              <a:buClr>
                <a:schemeClr val="accent1"/>
              </a:buClr>
              <a:defRPr/>
            </a:pPr>
            <a:r>
              <a:rPr lang="en-US" sz="3200" b="1" i="1" dirty="0">
                <a:latin typeface="Ebrima" panose="02000000000000000000" charset="0"/>
                <a:ea typeface="Ebrima" panose="02000000000000000000" charset="0"/>
                <a:cs typeface="Ebrima" panose="02000000000000000000" charset="0"/>
              </a:rPr>
              <a:t>How It Works:</a:t>
            </a:r>
            <a:endParaRPr lang="en-US" sz="3200" b="1" i="1" dirty="0">
              <a:latin typeface="Ebrima" panose="02000000000000000000" charset="0"/>
              <a:ea typeface="Ebrima" panose="02000000000000000000" charset="0"/>
              <a:cs typeface="Ebrima" panose="02000000000000000000" charset="0"/>
            </a:endParaRPr>
          </a:p>
        </p:txBody>
      </p:sp>
      <p:pic>
        <p:nvPicPr>
          <p:cNvPr id="2" name="Content Placeholder 8" descr="Birdsong-Group_2021"/>
          <p:cNvPicPr>
            <a:picLocks noChangeAspect="1"/>
          </p:cNvPicPr>
          <p:nvPr/>
        </p:nvPicPr>
        <p:blipFill>
          <a:blip r:embed="rId1"/>
          <a:stretch>
            <a:fillRect/>
          </a:stretch>
        </p:blipFill>
        <p:spPr>
          <a:xfrm>
            <a:off x="6779260" y="5593080"/>
            <a:ext cx="1892300" cy="97028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1165">
            <a:off x="6529036" y="1450763"/>
            <a:ext cx="2022681" cy="1497994"/>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Content Placeholder 3"/>
          <p:cNvPicPr>
            <a:picLocks noChangeAspect="1"/>
          </p:cNvPicPr>
          <p:nvPr>
            <p:ph idx="1"/>
          </p:nvPr>
        </p:nvPicPr>
        <p:blipFill>
          <a:blip r:embed="rId3"/>
          <a:stretch>
            <a:fillRect/>
          </a:stretch>
        </p:blipFill>
        <p:spPr>
          <a:xfrm>
            <a:off x="6231255" y="2670175"/>
            <a:ext cx="2225675" cy="1335405"/>
          </a:xfrm>
          <a:prstGeom prst="rect">
            <a:avLst/>
          </a:prstGeom>
          <a:ln w="76200">
            <a:solidFill>
              <a:srgbClr val="0A2CB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15161">
            <a:off x="6617335" y="3858895"/>
            <a:ext cx="1972310" cy="1477010"/>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1000" fill="hold"/>
                                        <p:tgtEl>
                                          <p:spTgt spid="30723"/>
                                        </p:tgtEl>
                                        <p:attrNameLst>
                                          <p:attrName>ppt_w</p:attrName>
                                        </p:attrNameLst>
                                      </p:cBhvr>
                                      <p:tavLst>
                                        <p:tav tm="0">
                                          <p:val>
                                            <p:fltVal val="0"/>
                                          </p:val>
                                        </p:tav>
                                        <p:tav tm="100000">
                                          <p:val>
                                            <p:strVal val="#ppt_w"/>
                                          </p:val>
                                        </p:tav>
                                      </p:tavLst>
                                    </p:anim>
                                    <p:anim calcmode="lin" valueType="num">
                                      <p:cBhvr>
                                        <p:cTn id="8" dur="1000" fill="hold"/>
                                        <p:tgtEl>
                                          <p:spTgt spid="30723"/>
                                        </p:tgtEl>
                                        <p:attrNameLst>
                                          <p:attrName>ppt_h</p:attrName>
                                        </p:attrNameLst>
                                      </p:cBhvr>
                                      <p:tavLst>
                                        <p:tav tm="0">
                                          <p:val>
                                            <p:fltVal val="0"/>
                                          </p:val>
                                        </p:tav>
                                        <p:tav tm="100000">
                                          <p:val>
                                            <p:strVal val="#ppt_h"/>
                                          </p:val>
                                        </p:tav>
                                      </p:tavLst>
                                    </p:anim>
                                    <p:anim calcmode="lin" valueType="num">
                                      <p:cBhvr>
                                        <p:cTn id="9" dur="1000" fill="hold"/>
                                        <p:tgtEl>
                                          <p:spTgt spid="307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wipe(down)">
                                      <p:cBhvr>
                                        <p:cTn id="15" dur="500"/>
                                        <p:tgtEl>
                                          <p:spTgt spid="37892"/>
                                        </p:tgtEl>
                                      </p:cBhvr>
                                    </p:animEffect>
                                  </p:childTnLst>
                                </p:cTn>
                              </p:par>
                            </p:childTnLst>
                          </p:cTn>
                        </p:par>
                        <p:par>
                          <p:cTn id="16" fill="hold">
                            <p:stCondLst>
                              <p:cond delay="500"/>
                            </p:stCondLst>
                            <p:childTnLst>
                              <p:par>
                                <p:cTn id="17" presetID="17" presetClass="entr" presetSubtype="1" fill="hold" grpId="0" nodeType="after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p:cTn id="19" dur="500" fill="hold"/>
                                        <p:tgtEl>
                                          <p:spTgt spid="30724"/>
                                        </p:tgtEl>
                                        <p:attrNameLst>
                                          <p:attrName>ppt_x</p:attrName>
                                        </p:attrNameLst>
                                      </p:cBhvr>
                                      <p:tavLst>
                                        <p:tav tm="0">
                                          <p:val>
                                            <p:strVal val="#ppt_x"/>
                                          </p:val>
                                        </p:tav>
                                        <p:tav tm="100000">
                                          <p:val>
                                            <p:strVal val="#ppt_x"/>
                                          </p:val>
                                        </p:tav>
                                      </p:tavLst>
                                    </p:anim>
                                    <p:anim calcmode="lin" valueType="num">
                                      <p:cBhvr>
                                        <p:cTn id="20" dur="500" fill="hold"/>
                                        <p:tgtEl>
                                          <p:spTgt spid="30724"/>
                                        </p:tgtEl>
                                        <p:attrNameLst>
                                          <p:attrName>ppt_y</p:attrName>
                                        </p:attrNameLst>
                                      </p:cBhvr>
                                      <p:tavLst>
                                        <p:tav tm="0">
                                          <p:val>
                                            <p:strVal val="#ppt_y-#ppt_h/2"/>
                                          </p:val>
                                        </p:tav>
                                        <p:tav tm="100000">
                                          <p:val>
                                            <p:strVal val="#ppt_y"/>
                                          </p:val>
                                        </p:tav>
                                      </p:tavLst>
                                    </p:anim>
                                    <p:anim calcmode="lin" valueType="num">
                                      <p:cBhvr>
                                        <p:cTn id="21" dur="500" fill="hold"/>
                                        <p:tgtEl>
                                          <p:spTgt spid="30724"/>
                                        </p:tgtEl>
                                        <p:attrNameLst>
                                          <p:attrName>ppt_w</p:attrName>
                                        </p:attrNameLst>
                                      </p:cBhvr>
                                      <p:tavLst>
                                        <p:tav tm="0">
                                          <p:val>
                                            <p:strVal val="#ppt_w"/>
                                          </p:val>
                                        </p:tav>
                                        <p:tav tm="100000">
                                          <p:val>
                                            <p:strVal val="#ppt_w"/>
                                          </p:val>
                                        </p:tav>
                                      </p:tavLst>
                                    </p:anim>
                                    <p:anim calcmode="lin" valueType="num">
                                      <p:cBhvr>
                                        <p:cTn id="22" dur="500" fill="hold"/>
                                        <p:tgtEl>
                                          <p:spTgt spid="30724"/>
                                        </p:tgtEl>
                                        <p:attrNameLst>
                                          <p:attrName>ppt_h</p:attrName>
                                        </p:attrNameLst>
                                      </p:cBhvr>
                                      <p:tavLst>
                                        <p:tav tm="0">
                                          <p:val>
                                            <p:fltVal val="0"/>
                                          </p:val>
                                        </p:tav>
                                        <p:tav tm="100000">
                                          <p:val>
                                            <p:strVal val="#ppt_h"/>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P spid="30724" grpId="0" autoUpdateAnimBg="0"/>
      <p:bldP spid="3789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p:txBody>
          <a:bodyPr>
            <a:normAutofit fontScale="90000"/>
          </a:bodyPr>
          <a:lstStyle/>
          <a:p>
            <a:pPr eaLnBrk="1" hangingPunct="1">
              <a:lnSpc>
                <a:spcPct val="70000"/>
              </a:lnSpc>
              <a:defRPr/>
            </a:pPr>
            <a:r>
              <a:rPr lang="en-US" sz="5400" b="1" dirty="0">
                <a:latin typeface="Arial Unicode MS" panose="020B0604020202020204" pitchFamily="34" charset="-128"/>
                <a:ea typeface="Arial Unicode MS" panose="020B0604020202020204" pitchFamily="34" charset="-128"/>
                <a:cs typeface="Arial Unicode MS" panose="020B0604020202020204" pitchFamily="34" charset="-128"/>
              </a:rPr>
              <a:t>We Put YOU In Control!</a:t>
            </a:r>
            <a:endParaRPr lang="en-US" sz="5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12" name="Text Box 4"/>
          <p:cNvSpPr txBox="1">
            <a:spLocks noChangeArrowheads="1"/>
          </p:cNvSpPr>
          <p:nvPr/>
        </p:nvSpPr>
        <p:spPr bwMode="auto">
          <a:xfrm>
            <a:off x="3670886" y="959838"/>
            <a:ext cx="5098312" cy="4290393"/>
          </a:xfrm>
          <a:prstGeom prst="rect">
            <a:avLst/>
          </a:prstGeom>
          <a:solidFill>
            <a:srgbClr val="0A2CB1"/>
          </a:solidFill>
          <a:ln w="9525">
            <a:solidFill>
              <a:schemeClr val="tx1"/>
            </a:solidFill>
            <a:miter lim="800000"/>
          </a:ln>
        </p:spPr>
        <p:txBody>
          <a:bodyPr wrap="square" lIns="91429" tIns="45714" rIns="91429" bIns="45714">
            <a:spAutoFit/>
          </a:bodyPr>
          <a:lstStyle>
            <a:lvl1pPr marL="457200" indent="-457200"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742950" indent="-285750" eaLnBrk="0" hangingPunct="0">
              <a:defRPr sz="2400">
                <a:solidFill>
                  <a:schemeClr val="tx1"/>
                </a:solidFill>
                <a:latin typeface="Arial" panose="020B0604020202020204" pitchFamily="34" charset="0"/>
                <a:ea typeface="MS PGothic" panose="020B0600070205080204" charset="-128"/>
              </a:defRPr>
            </a:lvl2pPr>
            <a:lvl3pPr marL="1143000" indent="-228600" eaLnBrk="0" hangingPunct="0">
              <a:defRPr sz="2400">
                <a:solidFill>
                  <a:schemeClr val="tx1"/>
                </a:solidFill>
                <a:latin typeface="Arial" panose="020B0604020202020204" pitchFamily="34" charset="0"/>
                <a:ea typeface="MS PGothic" panose="020B0600070205080204" charset="-128"/>
              </a:defRPr>
            </a:lvl3pPr>
            <a:lvl4pPr marL="1600200" indent="-228600" eaLnBrk="0" hangingPunct="0">
              <a:defRPr sz="2400">
                <a:solidFill>
                  <a:schemeClr val="tx1"/>
                </a:solidFill>
                <a:latin typeface="Arial" panose="020B0604020202020204" pitchFamily="34" charset="0"/>
                <a:ea typeface="MS PGothic" panose="020B0600070205080204" charset="-128"/>
              </a:defRPr>
            </a:lvl4pPr>
            <a:lvl5pPr marL="2057400" indent="-228600" eaLnBrk="0" hangingPunct="0">
              <a:defRPr sz="2400">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eaLnBrk="1" hangingPunct="1">
              <a:spcBef>
                <a:spcPct val="20000"/>
              </a:spcBef>
              <a:buClr>
                <a:srgbClr val="FF0000"/>
              </a:buClr>
              <a:buSzPct val="110000"/>
              <a:buFont typeface="Wingdings" panose="05000000000000000000" charset="0"/>
              <a:buChar char="ü"/>
            </a:pPr>
            <a:r>
              <a:rPr lang="en-US" sz="2200" i="1" u="sng" dirty="0">
                <a:latin typeface="Trebuchet MS" panose="020B0603020202020204" charset="0"/>
              </a:rPr>
              <a:t>YOU</a:t>
            </a:r>
            <a:r>
              <a:rPr lang="en-US" sz="2200" i="1" dirty="0">
                <a:latin typeface="Trebuchet MS" panose="020B0603020202020204" charset="0"/>
              </a:rPr>
              <a:t> get to pick the homes you want to see.</a:t>
            </a:r>
            <a:br>
              <a:rPr lang="en-US" sz="2200" i="1" dirty="0">
                <a:latin typeface="Trebuchet MS" panose="020B0603020202020204" charset="0"/>
              </a:rPr>
            </a:br>
            <a:endParaRPr lang="en-US" sz="2200" i="1" dirty="0">
              <a:latin typeface="Trebuchet MS" panose="020B0603020202020204" charset="0"/>
            </a:endParaRPr>
          </a:p>
          <a:p>
            <a:pPr eaLnBrk="1" hangingPunct="1">
              <a:spcBef>
                <a:spcPct val="20000"/>
              </a:spcBef>
              <a:buClr>
                <a:srgbClr val="FF0000"/>
              </a:buClr>
              <a:buSzPct val="110000"/>
              <a:buFont typeface="Wingdings" panose="05000000000000000000" charset="0"/>
              <a:buChar char="ü"/>
            </a:pPr>
            <a:r>
              <a:rPr lang="en-US" sz="2200" i="1" u="sng" dirty="0">
                <a:latin typeface="Trebuchet MS" panose="020B0603020202020204" charset="0"/>
              </a:rPr>
              <a:t>YOU</a:t>
            </a:r>
            <a:r>
              <a:rPr lang="en-US" sz="2200" i="1" dirty="0">
                <a:latin typeface="Trebuchet MS" panose="020B0603020202020204" charset="0"/>
              </a:rPr>
              <a:t> get to choose when you see them and drive by at your leisure!</a:t>
            </a:r>
            <a:br>
              <a:rPr lang="en-US" sz="2200" i="1" dirty="0">
                <a:latin typeface="Trebuchet MS" panose="020B0603020202020204" charset="0"/>
              </a:rPr>
            </a:br>
            <a:endParaRPr lang="en-US" sz="2200" i="1" dirty="0">
              <a:latin typeface="Trebuchet MS" panose="020B0603020202020204" charset="0"/>
            </a:endParaRPr>
          </a:p>
          <a:p>
            <a:pPr eaLnBrk="1" hangingPunct="1">
              <a:spcBef>
                <a:spcPct val="20000"/>
              </a:spcBef>
              <a:buClr>
                <a:srgbClr val="FF0000"/>
              </a:buClr>
              <a:buSzPct val="110000"/>
              <a:buFont typeface="Wingdings" panose="05000000000000000000" charset="0"/>
              <a:buChar char="ü"/>
            </a:pPr>
            <a:r>
              <a:rPr lang="en-US" sz="2200" i="1" u="sng" dirty="0">
                <a:latin typeface="Trebuchet MS" panose="020B0603020202020204" charset="0"/>
              </a:rPr>
              <a:t>YOU</a:t>
            </a:r>
            <a:r>
              <a:rPr lang="en-US" sz="2200" i="1" dirty="0">
                <a:latin typeface="Trebuchet MS" panose="020B0603020202020204" charset="0"/>
              </a:rPr>
              <a:t> get all the info that the Realtors can see (including how much the present owners paid for the property and ALL the data from MLS system (not just the limited info the public can see.)</a:t>
            </a:r>
            <a:endParaRPr lang="en-US" sz="2200" i="1" dirty="0">
              <a:latin typeface="Trebuchet MS" panose="020B0603020202020204" charset="0"/>
            </a:endParaRPr>
          </a:p>
        </p:txBody>
      </p:sp>
      <p:pic>
        <p:nvPicPr>
          <p:cNvPr id="10" name="Picture 19"/>
          <p:cNvPicPr>
            <a:picLocks noChangeAspect="1"/>
          </p:cNvPicPr>
          <p:nvPr/>
        </p:nvPicPr>
        <p:blipFill>
          <a:blip r:embed="rId1">
            <a:extLst>
              <a:ext uri="{28A0092B-C50C-407E-A947-70E740481C1C}">
                <a14:useLocalDpi xmlns:a14="http://schemas.microsoft.com/office/drawing/2010/main" val="0"/>
              </a:ext>
            </a:extLst>
          </a:blip>
          <a:srcRect r="4901" b="7680"/>
          <a:stretch>
            <a:fillRect/>
          </a:stretch>
        </p:blipFill>
        <p:spPr bwMode="auto">
          <a:xfrm>
            <a:off x="368904" y="2838231"/>
            <a:ext cx="3056129" cy="1863969"/>
          </a:xfrm>
          <a:prstGeom prst="rect">
            <a:avLst/>
          </a:prstGeom>
          <a:noFill/>
          <a:ln w="19050">
            <a:solidFill>
              <a:srgbClr val="0A2CB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802" y="959838"/>
            <a:ext cx="3045363" cy="1862444"/>
          </a:xfrm>
          <a:prstGeom prst="rect">
            <a:avLst/>
          </a:prstGeom>
          <a:noFill/>
          <a:ln w="19050">
            <a:solidFill>
              <a:srgbClr val="0A2CB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1"/>
          <p:cNvPicPr>
            <a:picLocks noChangeAspect="1"/>
          </p:cNvPicPr>
          <p:nvPr/>
        </p:nvPicPr>
        <p:blipFill>
          <a:blip r:embed="rId3">
            <a:extLst>
              <a:ext uri="{28A0092B-C50C-407E-A947-70E740481C1C}">
                <a14:useLocalDpi xmlns:a14="http://schemas.microsoft.com/office/drawing/2010/main" val="0"/>
              </a:ext>
            </a:extLst>
          </a:blip>
          <a:srcRect l="-574"/>
          <a:stretch>
            <a:fillRect/>
          </a:stretch>
        </p:blipFill>
        <p:spPr bwMode="auto">
          <a:xfrm>
            <a:off x="367104" y="4718149"/>
            <a:ext cx="3056128" cy="1862444"/>
          </a:xfrm>
          <a:prstGeom prst="rect">
            <a:avLst/>
          </a:prstGeom>
          <a:noFill/>
          <a:ln w="19050">
            <a:solidFill>
              <a:srgbClr val="0A2CB1"/>
            </a:solidFill>
            <a:miter lim="800000"/>
            <a:headEnd/>
            <a:tailEnd/>
          </a:ln>
          <a:extLst>
            <a:ext uri="{909E8E84-426E-40DD-AFC4-6F175D3DCCD1}">
              <a14:hiddenFill xmlns:a14="http://schemas.microsoft.com/office/drawing/2010/main">
                <a:solidFill>
                  <a:srgbClr val="FFFFFF"/>
                </a:solidFill>
              </a14:hiddenFill>
            </a:ext>
          </a:extLst>
        </p:spPr>
      </p:pic>
      <p:pic>
        <p:nvPicPr>
          <p:cNvPr id="2" name="Content Placeholder 8" descr="Birdsong-Group_2021"/>
          <p:cNvPicPr>
            <a:picLocks noChangeAspect="1"/>
          </p:cNvPicPr>
          <p:nvPr/>
        </p:nvPicPr>
        <p:blipFill>
          <a:blip r:embed="rId4"/>
          <a:stretch>
            <a:fillRect/>
          </a:stretch>
        </p:blipFill>
        <p:spPr>
          <a:xfrm>
            <a:off x="6877050" y="5610225"/>
            <a:ext cx="1892300" cy="970280"/>
          </a:xfrm>
          <a:prstGeom prst="rect">
            <a:avLst/>
          </a:prstGeom>
        </p:spPr>
      </p:pic>
      <p:pic>
        <p:nvPicPr>
          <p:cNvPr id="3" name="Content Placeholder 2" descr="A_Front1"/>
          <p:cNvPicPr>
            <a:picLocks noChangeAspect="1"/>
          </p:cNvPicPr>
          <p:nvPr>
            <p:ph sz="half" idx="1"/>
          </p:nvPr>
        </p:nvPicPr>
        <p:blipFill>
          <a:blip r:embed="rId5"/>
          <a:stretch>
            <a:fillRect/>
          </a:stretch>
        </p:blipFill>
        <p:spPr>
          <a:xfrm>
            <a:off x="368300" y="966470"/>
            <a:ext cx="3044190" cy="1851660"/>
          </a:xfrm>
          <a:prstGeom prst="rect">
            <a:avLst/>
          </a:prstGeom>
        </p:spPr>
      </p:pic>
      <p:pic>
        <p:nvPicPr>
          <p:cNvPr id="4" name="Content Placeholder 3" descr="A_Front1"/>
          <p:cNvPicPr>
            <a:picLocks noChangeAspect="1"/>
          </p:cNvPicPr>
          <p:nvPr>
            <p:ph sz="half" idx="2"/>
          </p:nvPr>
        </p:nvPicPr>
        <p:blipFill>
          <a:blip r:embed="rId6"/>
          <a:stretch>
            <a:fillRect/>
          </a:stretch>
        </p:blipFill>
        <p:spPr>
          <a:xfrm>
            <a:off x="363220" y="4718050"/>
            <a:ext cx="3056890" cy="1864995"/>
          </a:xfrm>
          <a:prstGeom prst="rect">
            <a:avLst/>
          </a:prstGeom>
        </p:spPr>
      </p:pic>
      <p:pic>
        <p:nvPicPr>
          <p:cNvPr id="24" name="Picture 23" descr="The Birdsong Group New Construction -1471 Mithra New Orleans"/>
          <p:cNvPicPr>
            <a:picLocks noChangeAspect="1"/>
          </p:cNvPicPr>
          <p:nvPr/>
        </p:nvPicPr>
        <p:blipFill>
          <a:blip r:embed="rId7"/>
          <a:stretch>
            <a:fillRect/>
          </a:stretch>
        </p:blipFill>
        <p:spPr>
          <a:xfrm>
            <a:off x="363220" y="2840990"/>
            <a:ext cx="3057525" cy="187388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 calcmode="lin" valueType="num">
                                      <p:cBhvr>
                                        <p:cTn id="7" dur="1000" fill="hold"/>
                                        <p:tgtEl>
                                          <p:spTgt spid="43011"/>
                                        </p:tgtEl>
                                        <p:attrNameLst>
                                          <p:attrName>ppt_w</p:attrName>
                                        </p:attrNameLst>
                                      </p:cBhvr>
                                      <p:tavLst>
                                        <p:tav tm="0">
                                          <p:val>
                                            <p:fltVal val="0"/>
                                          </p:val>
                                        </p:tav>
                                        <p:tav tm="100000">
                                          <p:val>
                                            <p:strVal val="#ppt_w"/>
                                          </p:val>
                                        </p:tav>
                                      </p:tavLst>
                                    </p:anim>
                                    <p:anim calcmode="lin" valueType="num">
                                      <p:cBhvr>
                                        <p:cTn id="8" dur="1000" fill="hold"/>
                                        <p:tgtEl>
                                          <p:spTgt spid="43011"/>
                                        </p:tgtEl>
                                        <p:attrNameLst>
                                          <p:attrName>ppt_h</p:attrName>
                                        </p:attrNameLst>
                                      </p:cBhvr>
                                      <p:tavLst>
                                        <p:tav tm="0">
                                          <p:val>
                                            <p:fltVal val="0"/>
                                          </p:val>
                                        </p:tav>
                                        <p:tav tm="100000">
                                          <p:val>
                                            <p:strVal val="#ppt_h"/>
                                          </p:val>
                                        </p:tav>
                                      </p:tavLst>
                                    </p:anim>
                                    <p:anim calcmode="lin" valueType="num">
                                      <p:cBhvr>
                                        <p:cTn id="9" dur="1000" fill="hold"/>
                                        <p:tgtEl>
                                          <p:spTgt spid="430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7" presetClass="entr" presetSubtype="1" fill="hold" grpId="0" nodeType="afterEffect">
                                  <p:stCondLst>
                                    <p:cond delay="0"/>
                                  </p:stCondLst>
                                  <p:childTnLst>
                                    <p:set>
                                      <p:cBhvr>
                                        <p:cTn id="13" dur="1" fill="hold">
                                          <p:stCondLst>
                                            <p:cond delay="0"/>
                                          </p:stCondLst>
                                        </p:cTn>
                                        <p:tgtEl>
                                          <p:spTgt spid="43012"/>
                                        </p:tgtEl>
                                        <p:attrNameLst>
                                          <p:attrName>style.visibility</p:attrName>
                                        </p:attrNameLst>
                                      </p:cBhvr>
                                      <p:to>
                                        <p:strVal val="visible"/>
                                      </p:to>
                                    </p:set>
                                    <p:anim calcmode="lin" valueType="num">
                                      <p:cBhvr>
                                        <p:cTn id="14" dur="500" fill="hold"/>
                                        <p:tgtEl>
                                          <p:spTgt spid="43012"/>
                                        </p:tgtEl>
                                        <p:attrNameLst>
                                          <p:attrName>ppt_x</p:attrName>
                                        </p:attrNameLst>
                                      </p:cBhvr>
                                      <p:tavLst>
                                        <p:tav tm="0">
                                          <p:val>
                                            <p:strVal val="#ppt_x"/>
                                          </p:val>
                                        </p:tav>
                                        <p:tav tm="100000">
                                          <p:val>
                                            <p:strVal val="#ppt_x"/>
                                          </p:val>
                                        </p:tav>
                                      </p:tavLst>
                                    </p:anim>
                                    <p:anim calcmode="lin" valueType="num">
                                      <p:cBhvr>
                                        <p:cTn id="15" dur="500" fill="hold"/>
                                        <p:tgtEl>
                                          <p:spTgt spid="43012"/>
                                        </p:tgtEl>
                                        <p:attrNameLst>
                                          <p:attrName>ppt_y</p:attrName>
                                        </p:attrNameLst>
                                      </p:cBhvr>
                                      <p:tavLst>
                                        <p:tav tm="0">
                                          <p:val>
                                            <p:strVal val="#ppt_y-#ppt_h/2"/>
                                          </p:val>
                                        </p:tav>
                                        <p:tav tm="100000">
                                          <p:val>
                                            <p:strVal val="#ppt_y"/>
                                          </p:val>
                                        </p:tav>
                                      </p:tavLst>
                                    </p:anim>
                                    <p:anim calcmode="lin" valueType="num">
                                      <p:cBhvr>
                                        <p:cTn id="16" dur="500" fill="hold"/>
                                        <p:tgtEl>
                                          <p:spTgt spid="43012"/>
                                        </p:tgtEl>
                                        <p:attrNameLst>
                                          <p:attrName>ppt_w</p:attrName>
                                        </p:attrNameLst>
                                      </p:cBhvr>
                                      <p:tavLst>
                                        <p:tav tm="0">
                                          <p:val>
                                            <p:strVal val="#ppt_w"/>
                                          </p:val>
                                        </p:tav>
                                        <p:tav tm="100000">
                                          <p:val>
                                            <p:strVal val="#ppt_w"/>
                                          </p:val>
                                        </p:tav>
                                      </p:tavLst>
                                    </p:anim>
                                    <p:anim calcmode="lin" valueType="num">
                                      <p:cBhvr>
                                        <p:cTn id="17" dur="500" fill="hold"/>
                                        <p:tgtEl>
                                          <p:spTgt spid="43012"/>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P spid="43012"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2" name="Text Box 4"/>
          <p:cNvSpPr txBox="1">
            <a:spLocks noChangeArrowheads="1"/>
          </p:cNvSpPr>
          <p:nvPr/>
        </p:nvSpPr>
        <p:spPr bwMode="auto">
          <a:xfrm>
            <a:off x="0" y="114946"/>
            <a:ext cx="9143999" cy="200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9" tIns="45714" rIns="91429" bIns="45714">
            <a:spAutoFit/>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lgn="ctr">
              <a:spcBef>
                <a:spcPct val="25000"/>
              </a:spcBef>
              <a:buClr>
                <a:schemeClr val="accent2"/>
              </a:buClr>
              <a:buFont typeface="Wingdings" panose="05000000000000000000" charset="0"/>
              <a:buNone/>
              <a:defRPr/>
            </a:pPr>
            <a:r>
              <a:rPr lang="en-US" sz="4800" b="1" dirty="0">
                <a:latin typeface="Arial Unicode MS" panose="020B0604020202020204" pitchFamily="34" charset="-128"/>
                <a:ea typeface="Arial Unicode MS" panose="020B0604020202020204" pitchFamily="34" charset="-128"/>
                <a:cs typeface="Arial Unicode MS" panose="020B0604020202020204" pitchFamily="34" charset="-128"/>
              </a:rPr>
              <a:t>Specialized Market Knowledge</a:t>
            </a:r>
            <a:br>
              <a:rPr lang="en-US" sz="48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4800" b="1" dirty="0">
                <a:latin typeface="Arial Unicode MS" panose="020B0604020202020204" pitchFamily="34" charset="-128"/>
                <a:ea typeface="Arial Unicode MS" panose="020B0604020202020204" pitchFamily="34" charset="-128"/>
                <a:cs typeface="Arial Unicode MS" panose="020B0604020202020204" pitchFamily="34" charset="-128"/>
              </a:rPr>
              <a:t>&amp; Leading Edge Technology</a:t>
            </a:r>
            <a:endParaRPr lang="en-US" sz="4800" b="1" baseline="50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80000"/>
              </a:lnSpc>
              <a:spcBef>
                <a:spcPct val="25000"/>
              </a:spcBef>
              <a:buClr>
                <a:schemeClr val="accent2"/>
              </a:buClr>
              <a:buFont typeface="Wingdings" panose="05000000000000000000" charset="0"/>
              <a:buNone/>
              <a:defRPr/>
            </a:pPr>
            <a:endParaRPr lang="en-US" sz="3600" b="1" baseline="50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9100" y="2182326"/>
            <a:ext cx="4724400" cy="3120844"/>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305664"/>
            <a:ext cx="1466850" cy="1676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485448"/>
            <a:ext cx="3771900" cy="2514600"/>
          </a:xfrm>
          <a:prstGeom prst="rect">
            <a:avLst/>
          </a:prstGeom>
          <a:solidFill>
            <a:srgbClr val="FFFFFF">
              <a:shade val="85000"/>
            </a:srgbClr>
          </a:solidFill>
          <a:ln w="88900"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8" descr="Birdsong-Group_2021"/>
          <p:cNvPicPr>
            <a:picLocks noChangeAspect="1"/>
          </p:cNvPicPr>
          <p:nvPr/>
        </p:nvPicPr>
        <p:blipFill>
          <a:blip r:embed="rId4"/>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7092"/>
                                        </p:tgtEl>
                                        <p:attrNameLst>
                                          <p:attrName>style.visibility</p:attrName>
                                        </p:attrNameLst>
                                      </p:cBhvr>
                                      <p:to>
                                        <p:strVal val="visible"/>
                                      </p:to>
                                    </p:set>
                                    <p:anim calcmode="lin" valueType="num">
                                      <p:cBhvr>
                                        <p:cTn id="7" dur="500" fill="hold"/>
                                        <p:tgtEl>
                                          <p:spTgt spid="217092"/>
                                        </p:tgtEl>
                                        <p:attrNameLst>
                                          <p:attrName>ppt_w</p:attrName>
                                        </p:attrNameLst>
                                      </p:cBhvr>
                                      <p:tavLst>
                                        <p:tav tm="0">
                                          <p:val>
                                            <p:fltVal val="0"/>
                                          </p:val>
                                        </p:tav>
                                        <p:tav tm="100000">
                                          <p:val>
                                            <p:strVal val="#ppt_w"/>
                                          </p:val>
                                        </p:tav>
                                      </p:tavLst>
                                    </p:anim>
                                    <p:anim calcmode="lin" valueType="num">
                                      <p:cBhvr>
                                        <p:cTn id="8" dur="500" fill="hold"/>
                                        <p:tgtEl>
                                          <p:spTgt spid="2170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0" y="228600"/>
            <a:ext cx="9144000" cy="1295400"/>
          </a:xfrm>
        </p:spPr>
        <p:txBody>
          <a:bodyPr>
            <a:noAutofit/>
          </a:bodyPr>
          <a:lstStyle/>
          <a:p>
            <a:pPr eaLnBrk="1" hangingPunct="1">
              <a:lnSpc>
                <a:spcPct val="90000"/>
              </a:lnSpc>
              <a:defRPr/>
            </a:pPr>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Specialized Market Knowledge</a:t>
            </a:r>
            <a:endParaRPr lang="en-US" sz="4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74" name="Rectangle 6"/>
          <p:cNvSpPr>
            <a:spLocks noGrp="1" noChangeArrowheads="1"/>
          </p:cNvSpPr>
          <p:nvPr>
            <p:ph idx="1"/>
          </p:nvPr>
        </p:nvSpPr>
        <p:spPr>
          <a:xfrm>
            <a:off x="304800" y="1600200"/>
            <a:ext cx="8686800" cy="4495800"/>
          </a:xfrm>
          <a:noFill/>
          <a:extLst>
            <a:ext uri="{909E8E84-426E-40DD-AFC4-6F175D3DCCD1}">
              <a14:hiddenFill xmlns:a14="http://schemas.microsoft.com/office/drawing/2010/main">
                <a:solidFill>
                  <a:schemeClr val="accent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spcBef>
                <a:spcPct val="0"/>
              </a:spcBef>
              <a:spcAft>
                <a:spcPct val="60000"/>
              </a:spcAft>
              <a:buClr>
                <a:srgbClr val="FF0000"/>
              </a:buClr>
              <a:buFont typeface="Wingdings" panose="05000000000000000000" charset="0"/>
              <a:buChar char="ü"/>
            </a:pP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Our Sales TEAM Agents are</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full-time pros, completely familiar</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with the intricacies of our local</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market, its practices and inventory.</a:t>
            </a:r>
            <a:endParaRPr lang="en-US" sz="20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spcBef>
                <a:spcPct val="0"/>
              </a:spcBef>
              <a:spcAft>
                <a:spcPct val="60000"/>
              </a:spcAft>
              <a:buClr>
                <a:srgbClr val="FF0000"/>
              </a:buClr>
              <a:buFont typeface="Wingdings" panose="05000000000000000000" charset="0"/>
              <a:buChar char="ü"/>
            </a:pP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We know zoning, land use,</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construction, real estate</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development, investment and</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a broad gamut of other real estate</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related matters!</a:t>
            </a:r>
            <a:endParaRPr lang="en-US" sz="20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spcBef>
                <a:spcPct val="0"/>
              </a:spcBef>
              <a:spcAft>
                <a:spcPct val="60000"/>
              </a:spcAft>
              <a:buClr>
                <a:srgbClr val="FF0000"/>
              </a:buClr>
              <a:buFont typeface="Wingdings" panose="05000000000000000000" charset="0"/>
              <a:buChar char="ü"/>
            </a:pP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We regularly attend outside and in-house training, continuing education and seminars by experts in the field so that YOU have the benefit of the latest and most up-to-date information.</a:t>
            </a:r>
            <a:endParaRPr lang="en-US" sz="20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spcBef>
                <a:spcPct val="0"/>
              </a:spcBef>
              <a:spcAft>
                <a:spcPct val="60000"/>
              </a:spcAft>
              <a:buClr>
                <a:srgbClr val="FF0000"/>
              </a:buClr>
              <a:buFont typeface="Wingdings" panose="05000000000000000000" charset="0"/>
              <a:buChar char="ü"/>
            </a:pP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We have the latest state-of-the-art technology</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computers, equipment and software, giving YOU</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the competitive advantage over other buyers.</a:t>
            </a:r>
            <a:endParaRPr lang="en-US" sz="2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01606" y="1528004"/>
            <a:ext cx="3852530" cy="2467800"/>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Content Placeholder 8" descr="Birdsong-Group_2021"/>
          <p:cNvPicPr>
            <a:picLocks noChangeAspect="1"/>
          </p:cNvPicPr>
          <p:nvPr/>
        </p:nvPicPr>
        <p:blipFill>
          <a:blip r:embed="rId2"/>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p:cTn id="7" dur="1000" fill="hold"/>
                                        <p:tgtEl>
                                          <p:spTgt spid="32771"/>
                                        </p:tgtEl>
                                        <p:attrNameLst>
                                          <p:attrName>ppt_w</p:attrName>
                                        </p:attrNameLst>
                                      </p:cBhvr>
                                      <p:tavLst>
                                        <p:tav tm="0">
                                          <p:val>
                                            <p:fltVal val="0"/>
                                          </p:val>
                                        </p:tav>
                                        <p:tav tm="100000">
                                          <p:val>
                                            <p:strVal val="#ppt_w"/>
                                          </p:val>
                                        </p:tav>
                                      </p:tavLst>
                                    </p:anim>
                                    <p:anim calcmode="lin" valueType="num">
                                      <p:cBhvr>
                                        <p:cTn id="8" dur="1000" fill="hold"/>
                                        <p:tgtEl>
                                          <p:spTgt spid="32771"/>
                                        </p:tgtEl>
                                        <p:attrNameLst>
                                          <p:attrName>ppt_h</p:attrName>
                                        </p:attrNameLst>
                                      </p:cBhvr>
                                      <p:tavLst>
                                        <p:tav tm="0">
                                          <p:val>
                                            <p:fltVal val="0"/>
                                          </p:val>
                                        </p:tav>
                                        <p:tav tm="100000">
                                          <p:val>
                                            <p:strVal val="#ppt_h"/>
                                          </p:val>
                                        </p:tav>
                                      </p:tavLst>
                                    </p:anim>
                                    <p:anim calcmode="lin" valueType="num">
                                      <p:cBhvr>
                                        <p:cTn id="9" dur="1000" fill="hold"/>
                                        <p:tgtEl>
                                          <p:spTgt spid="3277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77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7" presetClass="entr" presetSubtype="1" fill="hold" grpId="0" nodeType="afterEffect">
                                  <p:stCondLst>
                                    <p:cond delay="0"/>
                                  </p:stCondLst>
                                  <p:childTnLst>
                                    <p:set>
                                      <p:cBhvr>
                                        <p:cTn id="13" dur="1" fill="hold">
                                          <p:stCondLst>
                                            <p:cond delay="0"/>
                                          </p:stCondLst>
                                        </p:cTn>
                                        <p:tgtEl>
                                          <p:spTgt spid="32774">
                                            <p:txEl>
                                              <p:pRg st="0" end="0"/>
                                            </p:txEl>
                                          </p:spTgt>
                                        </p:tgtEl>
                                        <p:attrNameLst>
                                          <p:attrName>style.visibility</p:attrName>
                                        </p:attrNameLst>
                                      </p:cBhvr>
                                      <p:to>
                                        <p:strVal val="visible"/>
                                      </p:to>
                                    </p:set>
                                    <p:anim calcmode="lin" valueType="num">
                                      <p:cBhvr>
                                        <p:cTn id="14" dur="500" fill="hold"/>
                                        <p:tgtEl>
                                          <p:spTgt spid="32774">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2774">
                                            <p:txEl>
                                              <p:pRg st="0" end="0"/>
                                            </p:txEl>
                                          </p:spTgt>
                                        </p:tgtEl>
                                        <p:attrNameLst>
                                          <p:attrName>ppt_y</p:attrName>
                                        </p:attrNameLst>
                                      </p:cBhvr>
                                      <p:tavLst>
                                        <p:tav tm="0">
                                          <p:val>
                                            <p:strVal val="#ppt_y-#ppt_h/2"/>
                                          </p:val>
                                        </p:tav>
                                        <p:tav tm="100000">
                                          <p:val>
                                            <p:strVal val="#ppt_y"/>
                                          </p:val>
                                        </p:tav>
                                      </p:tavLst>
                                    </p:anim>
                                    <p:anim calcmode="lin" valueType="num">
                                      <p:cBhvr>
                                        <p:cTn id="16" dur="500" fill="hold"/>
                                        <p:tgtEl>
                                          <p:spTgt spid="32774">
                                            <p:txEl>
                                              <p:pRg st="0" end="0"/>
                                            </p:txEl>
                                          </p:spTgt>
                                        </p:tgtEl>
                                        <p:attrNameLst>
                                          <p:attrName>ppt_w</p:attrName>
                                        </p:attrNameLst>
                                      </p:cBhvr>
                                      <p:tavLst>
                                        <p:tav tm="0">
                                          <p:val>
                                            <p:strVal val="#ppt_w"/>
                                          </p:val>
                                        </p:tav>
                                        <p:tav tm="100000">
                                          <p:val>
                                            <p:strVal val="#ppt_w"/>
                                          </p:val>
                                        </p:tav>
                                      </p:tavLst>
                                    </p:anim>
                                    <p:anim calcmode="lin" valueType="num">
                                      <p:cBhvr>
                                        <p:cTn id="17" dur="500" fill="hold"/>
                                        <p:tgtEl>
                                          <p:spTgt spid="32774">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17" presetClass="entr" presetSubtype="1" fill="hold" grpId="0" nodeType="afterEffect">
                                  <p:stCondLst>
                                    <p:cond delay="0"/>
                                  </p:stCondLst>
                                  <p:childTnLst>
                                    <p:set>
                                      <p:cBhvr>
                                        <p:cTn id="20" dur="1" fill="hold">
                                          <p:stCondLst>
                                            <p:cond delay="0"/>
                                          </p:stCondLst>
                                        </p:cTn>
                                        <p:tgtEl>
                                          <p:spTgt spid="32774">
                                            <p:txEl>
                                              <p:pRg st="1" end="1"/>
                                            </p:txEl>
                                          </p:spTgt>
                                        </p:tgtEl>
                                        <p:attrNameLst>
                                          <p:attrName>style.visibility</p:attrName>
                                        </p:attrNameLst>
                                      </p:cBhvr>
                                      <p:to>
                                        <p:strVal val="visible"/>
                                      </p:to>
                                    </p:set>
                                    <p:anim calcmode="lin" valueType="num">
                                      <p:cBhvr>
                                        <p:cTn id="21" dur="500" fill="hold"/>
                                        <p:tgtEl>
                                          <p:spTgt spid="32774">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2774">
                                            <p:txEl>
                                              <p:pRg st="1" end="1"/>
                                            </p:txEl>
                                          </p:spTgt>
                                        </p:tgtEl>
                                        <p:attrNameLst>
                                          <p:attrName>ppt_y</p:attrName>
                                        </p:attrNameLst>
                                      </p:cBhvr>
                                      <p:tavLst>
                                        <p:tav tm="0">
                                          <p:val>
                                            <p:strVal val="#ppt_y-#ppt_h/2"/>
                                          </p:val>
                                        </p:tav>
                                        <p:tav tm="100000">
                                          <p:val>
                                            <p:strVal val="#ppt_y"/>
                                          </p:val>
                                        </p:tav>
                                      </p:tavLst>
                                    </p:anim>
                                    <p:anim calcmode="lin" valueType="num">
                                      <p:cBhvr>
                                        <p:cTn id="23" dur="500" fill="hold"/>
                                        <p:tgtEl>
                                          <p:spTgt spid="32774">
                                            <p:txEl>
                                              <p:pRg st="1" end="1"/>
                                            </p:txEl>
                                          </p:spTgt>
                                        </p:tgtEl>
                                        <p:attrNameLst>
                                          <p:attrName>ppt_w</p:attrName>
                                        </p:attrNameLst>
                                      </p:cBhvr>
                                      <p:tavLst>
                                        <p:tav tm="0">
                                          <p:val>
                                            <p:strVal val="#ppt_w"/>
                                          </p:val>
                                        </p:tav>
                                        <p:tav tm="100000">
                                          <p:val>
                                            <p:strVal val="#ppt_w"/>
                                          </p:val>
                                        </p:tav>
                                      </p:tavLst>
                                    </p:anim>
                                    <p:anim calcmode="lin" valueType="num">
                                      <p:cBhvr>
                                        <p:cTn id="24" dur="500" fill="hold"/>
                                        <p:tgtEl>
                                          <p:spTgt spid="32774">
                                            <p:txEl>
                                              <p:pRg st="1" end="1"/>
                                            </p:txEl>
                                          </p:spTgt>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17" presetClass="entr" presetSubtype="1" fill="hold" grpId="0" nodeType="afterEffect">
                                  <p:stCondLst>
                                    <p:cond delay="0"/>
                                  </p:stCondLst>
                                  <p:childTnLst>
                                    <p:set>
                                      <p:cBhvr>
                                        <p:cTn id="27" dur="1" fill="hold">
                                          <p:stCondLst>
                                            <p:cond delay="0"/>
                                          </p:stCondLst>
                                        </p:cTn>
                                        <p:tgtEl>
                                          <p:spTgt spid="32774">
                                            <p:txEl>
                                              <p:pRg st="2" end="2"/>
                                            </p:txEl>
                                          </p:spTgt>
                                        </p:tgtEl>
                                        <p:attrNameLst>
                                          <p:attrName>style.visibility</p:attrName>
                                        </p:attrNameLst>
                                      </p:cBhvr>
                                      <p:to>
                                        <p:strVal val="visible"/>
                                      </p:to>
                                    </p:set>
                                    <p:anim calcmode="lin" valueType="num">
                                      <p:cBhvr>
                                        <p:cTn id="28" dur="500" fill="hold"/>
                                        <p:tgtEl>
                                          <p:spTgt spid="32774">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2774">
                                            <p:txEl>
                                              <p:pRg st="2" end="2"/>
                                            </p:txEl>
                                          </p:spTgt>
                                        </p:tgtEl>
                                        <p:attrNameLst>
                                          <p:attrName>ppt_y</p:attrName>
                                        </p:attrNameLst>
                                      </p:cBhvr>
                                      <p:tavLst>
                                        <p:tav tm="0">
                                          <p:val>
                                            <p:strVal val="#ppt_y-#ppt_h/2"/>
                                          </p:val>
                                        </p:tav>
                                        <p:tav tm="100000">
                                          <p:val>
                                            <p:strVal val="#ppt_y"/>
                                          </p:val>
                                        </p:tav>
                                      </p:tavLst>
                                    </p:anim>
                                    <p:anim calcmode="lin" valueType="num">
                                      <p:cBhvr>
                                        <p:cTn id="30" dur="500" fill="hold"/>
                                        <p:tgtEl>
                                          <p:spTgt spid="32774">
                                            <p:txEl>
                                              <p:pRg st="2" end="2"/>
                                            </p:txEl>
                                          </p:spTgt>
                                        </p:tgtEl>
                                        <p:attrNameLst>
                                          <p:attrName>ppt_w</p:attrName>
                                        </p:attrNameLst>
                                      </p:cBhvr>
                                      <p:tavLst>
                                        <p:tav tm="0">
                                          <p:val>
                                            <p:strVal val="#ppt_w"/>
                                          </p:val>
                                        </p:tav>
                                        <p:tav tm="100000">
                                          <p:val>
                                            <p:strVal val="#ppt_w"/>
                                          </p:val>
                                        </p:tav>
                                      </p:tavLst>
                                    </p:anim>
                                    <p:anim calcmode="lin" valueType="num">
                                      <p:cBhvr>
                                        <p:cTn id="31" dur="500" fill="hold"/>
                                        <p:tgtEl>
                                          <p:spTgt spid="32774">
                                            <p:txEl>
                                              <p:pRg st="2" end="2"/>
                                            </p:txEl>
                                          </p:spTgt>
                                        </p:tgtEl>
                                        <p:attrNameLst>
                                          <p:attrName>ppt_h</p:attrName>
                                        </p:attrNameLst>
                                      </p:cBhvr>
                                      <p:tavLst>
                                        <p:tav tm="0">
                                          <p:val>
                                            <p:fltVal val="0"/>
                                          </p:val>
                                        </p:tav>
                                        <p:tav tm="100000">
                                          <p:val>
                                            <p:strVal val="#ppt_h"/>
                                          </p:val>
                                        </p:tav>
                                      </p:tavLst>
                                    </p:anim>
                                  </p:childTnLst>
                                </p:cTn>
                              </p:par>
                            </p:childTnLst>
                          </p:cTn>
                        </p:par>
                        <p:par>
                          <p:cTn id="32" fill="hold">
                            <p:stCondLst>
                              <p:cond delay="2500"/>
                            </p:stCondLst>
                            <p:childTnLst>
                              <p:par>
                                <p:cTn id="33" presetID="17" presetClass="entr" presetSubtype="1" fill="hold" grpId="0" nodeType="afterEffect">
                                  <p:stCondLst>
                                    <p:cond delay="0"/>
                                  </p:stCondLst>
                                  <p:childTnLst>
                                    <p:set>
                                      <p:cBhvr>
                                        <p:cTn id="34" dur="1" fill="hold">
                                          <p:stCondLst>
                                            <p:cond delay="0"/>
                                          </p:stCondLst>
                                        </p:cTn>
                                        <p:tgtEl>
                                          <p:spTgt spid="32774">
                                            <p:txEl>
                                              <p:pRg st="3" end="3"/>
                                            </p:txEl>
                                          </p:spTgt>
                                        </p:tgtEl>
                                        <p:attrNameLst>
                                          <p:attrName>style.visibility</p:attrName>
                                        </p:attrNameLst>
                                      </p:cBhvr>
                                      <p:to>
                                        <p:strVal val="visible"/>
                                      </p:to>
                                    </p:set>
                                    <p:anim calcmode="lin" valueType="num">
                                      <p:cBhvr>
                                        <p:cTn id="35" dur="500" fill="hold"/>
                                        <p:tgtEl>
                                          <p:spTgt spid="32774">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2774">
                                            <p:txEl>
                                              <p:pRg st="3" end="3"/>
                                            </p:txEl>
                                          </p:spTgt>
                                        </p:tgtEl>
                                        <p:attrNameLst>
                                          <p:attrName>ppt_y</p:attrName>
                                        </p:attrNameLst>
                                      </p:cBhvr>
                                      <p:tavLst>
                                        <p:tav tm="0">
                                          <p:val>
                                            <p:strVal val="#ppt_y-#ppt_h/2"/>
                                          </p:val>
                                        </p:tav>
                                        <p:tav tm="100000">
                                          <p:val>
                                            <p:strVal val="#ppt_y"/>
                                          </p:val>
                                        </p:tav>
                                      </p:tavLst>
                                    </p:anim>
                                    <p:anim calcmode="lin" valueType="num">
                                      <p:cBhvr>
                                        <p:cTn id="37" dur="500" fill="hold"/>
                                        <p:tgtEl>
                                          <p:spTgt spid="32774">
                                            <p:txEl>
                                              <p:pRg st="3" end="3"/>
                                            </p:txEl>
                                          </p:spTgt>
                                        </p:tgtEl>
                                        <p:attrNameLst>
                                          <p:attrName>ppt_w</p:attrName>
                                        </p:attrNameLst>
                                      </p:cBhvr>
                                      <p:tavLst>
                                        <p:tav tm="0">
                                          <p:val>
                                            <p:strVal val="#ppt_w"/>
                                          </p:val>
                                        </p:tav>
                                        <p:tav tm="100000">
                                          <p:val>
                                            <p:strVal val="#ppt_w"/>
                                          </p:val>
                                        </p:tav>
                                      </p:tavLst>
                                    </p:anim>
                                    <p:anim calcmode="lin" valueType="num">
                                      <p:cBhvr>
                                        <p:cTn id="38" dur="500" fill="hold"/>
                                        <p:tgtEl>
                                          <p:spTgt spid="32774">
                                            <p:txEl>
                                              <p:pRg st="3" end="3"/>
                                            </p:txEl>
                                          </p:spTgt>
                                        </p:tgtEl>
                                        <p:attrNameLst>
                                          <p:attrName>ppt_h</p:attrName>
                                        </p:attrNameLst>
                                      </p:cBhvr>
                                      <p:tavLst>
                                        <p:tav tm="0">
                                          <p:val>
                                            <p:fltVal val="0"/>
                                          </p:val>
                                        </p:tav>
                                        <p:tav tm="100000">
                                          <p:val>
                                            <p:strVal val="#ppt_h"/>
                                          </p:val>
                                        </p:tav>
                                      </p:tavLst>
                                    </p:anim>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32774" grpId="0" advAuto="0" autoUpdateAnimBg="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8465"/>
            <a:ext cx="9144000" cy="1416592"/>
          </a:xfrm>
        </p:spPr>
        <p:txBody>
          <a:bodyPr>
            <a:normAutofit fontScale="90000"/>
          </a:bodyPr>
          <a:lstStyle/>
          <a:p>
            <a:r>
              <a:rPr lang="en-US" sz="5300" b="1" dirty="0">
                <a:latin typeface="Arial Unicode MS" panose="020B0604020202020204" pitchFamily="34" charset="-128"/>
                <a:ea typeface="Arial Unicode MS" panose="020B0604020202020204" pitchFamily="34" charset="-128"/>
                <a:cs typeface="Arial Unicode MS" panose="020B0604020202020204" pitchFamily="34" charset="-128"/>
              </a:rPr>
              <a:t>Specialized Strategy</a:t>
            </a:r>
            <a:br>
              <a:rPr lang="en-US" sz="3600" dirty="0"/>
            </a:br>
            <a:r>
              <a:rPr lang="en-US" sz="3600" b="1" i="1" dirty="0">
                <a:latin typeface="Ebrima" panose="02000000000000000000" charset="0"/>
                <a:ea typeface="Ebrima" panose="02000000000000000000" charset="0"/>
                <a:cs typeface="Ebrima" panose="02000000000000000000" charset="0"/>
              </a:rPr>
              <a:t>We'll discuss the best strategy </a:t>
            </a:r>
            <a:br>
              <a:rPr lang="en-US" sz="3600" b="1" i="1" dirty="0">
                <a:latin typeface="Ebrima" panose="02000000000000000000" charset="0"/>
                <a:ea typeface="Ebrima" panose="02000000000000000000" charset="0"/>
                <a:cs typeface="Ebrima" panose="02000000000000000000" charset="0"/>
              </a:rPr>
            </a:br>
            <a:r>
              <a:rPr lang="en-US" sz="3600" b="1" i="1" dirty="0">
                <a:latin typeface="Ebrima" panose="02000000000000000000" charset="0"/>
                <a:ea typeface="Ebrima" panose="02000000000000000000" charset="0"/>
                <a:cs typeface="Ebrima" panose="02000000000000000000" charset="0"/>
              </a:rPr>
              <a:t>with you regarding </a:t>
            </a:r>
            <a:br>
              <a:rPr lang="en-US" b="1" i="1" dirty="0">
                <a:latin typeface="Ebrima" panose="02000000000000000000" charset="0"/>
                <a:ea typeface="Ebrima" panose="02000000000000000000" charset="0"/>
                <a:cs typeface="Ebrima" panose="02000000000000000000" charset="0"/>
              </a:rPr>
            </a:br>
            <a:endParaRPr lang="en-US" dirty="0">
              <a:latin typeface="Ebrima" panose="02000000000000000000" charset="0"/>
              <a:ea typeface="Ebrima" panose="02000000000000000000" charset="0"/>
              <a:cs typeface="Ebrima" panose="02000000000000000000" charset="0"/>
            </a:endParaRPr>
          </a:p>
        </p:txBody>
      </p:sp>
      <p:sp>
        <p:nvSpPr>
          <p:cNvPr id="3" name="Content Placeholder 2"/>
          <p:cNvSpPr>
            <a:spLocks noGrp="1"/>
          </p:cNvSpPr>
          <p:nvPr>
            <p:ph idx="1"/>
          </p:nvPr>
        </p:nvSpPr>
        <p:spPr>
          <a:xfrm>
            <a:off x="479425" y="1770380"/>
            <a:ext cx="8381365" cy="4821555"/>
          </a:xfrm>
        </p:spPr>
        <p:txBody>
          <a:bodyPr>
            <a:normAutofit fontScale="92500" lnSpcReduction="20000"/>
          </a:bodyPr>
          <a:lstStyle/>
          <a:p>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offer price</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financing terms</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interest rate</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cost to close </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possession date </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inspection details </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termite, pest and other environmental reports</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rPr>
              <a:t>and anything else you want to know when you are ready to purchase.</a:t>
            </a:r>
            <a:endParaRPr lang="en-US" sz="28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Content Placeholder 8" descr="Birdsong-Group_2021"/>
          <p:cNvPicPr>
            <a:picLocks noChangeAspect="1"/>
          </p:cNvPicPr>
          <p:nvPr/>
        </p:nvPicPr>
        <p:blipFill>
          <a:blip r:embed="rId1"/>
          <a:stretch>
            <a:fillRect/>
          </a:stretch>
        </p:blipFill>
        <p:spPr>
          <a:xfrm>
            <a:off x="5218430" y="2062480"/>
            <a:ext cx="3642360" cy="1867535"/>
          </a:xfrm>
          <a:prstGeom prst="rect">
            <a:avLst/>
          </a:prstGeom>
        </p:spPr>
      </p:pic>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959"/>
            <a:ext cx="9144000" cy="1429871"/>
          </a:xfrm>
        </p:spPr>
        <p:txBody>
          <a:bodyPr>
            <a:normAutofit/>
          </a:bodyPr>
          <a:lstStyle/>
          <a:p>
            <a:r>
              <a:rPr lang="en-US" sz="5400" b="1" dirty="0">
                <a:latin typeface="Arial Unicode MS" panose="020B0604020202020204" pitchFamily="34" charset="-128"/>
                <a:ea typeface="Arial Unicode MS" panose="020B0604020202020204" pitchFamily="34" charset="-128"/>
                <a:cs typeface="Arial Unicode MS" panose="020B0604020202020204" pitchFamily="34" charset="-128"/>
              </a:rPr>
              <a:t>Offer Preparation</a:t>
            </a:r>
            <a:endParaRPr lang="en-US" sz="5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p:txBody>
          <a:bodyPr/>
          <a:lstStyle/>
          <a:p>
            <a:r>
              <a:rPr lang="en-US" sz="4000" b="1" i="1" dirty="0">
                <a:latin typeface="Arial Unicode MS" panose="020B0604020202020204" pitchFamily="34" charset="-128"/>
                <a:ea typeface="Arial Unicode MS" panose="020B0604020202020204" pitchFamily="34" charset="-128"/>
                <a:cs typeface="Arial Unicode MS" panose="020B0604020202020204" pitchFamily="34" charset="-128"/>
              </a:rPr>
              <a:t>We'll help you prepare the offer with terms, provisions, special stipulations, amendments, exhibits and addendums weighted in your best interest.  </a:t>
            </a:r>
            <a:endParaRPr lang="en-US" sz="40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Content Placeholder 8" descr="Birdsong-Group_2021"/>
          <p:cNvPicPr>
            <a:picLocks noChangeAspect="1"/>
          </p:cNvPicPr>
          <p:nvPr/>
        </p:nvPicPr>
        <p:blipFill>
          <a:blip r:embed="rId1"/>
          <a:stretch>
            <a:fillRect/>
          </a:stretch>
        </p:blipFill>
        <p:spPr>
          <a:xfrm>
            <a:off x="6946900" y="5505450"/>
            <a:ext cx="1892300" cy="970280"/>
          </a:xfrm>
          <a:prstGeom prst="rect">
            <a:avLst/>
          </a:prstGeom>
        </p:spPr>
      </p:pic>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8870" y="752195"/>
            <a:ext cx="3030688" cy="3952333"/>
          </a:xfrm>
          <a:prstGeom prst="rect">
            <a:avLst/>
          </a:prstGeom>
          <a:ln>
            <a:solidFill>
              <a:srgbClr val="0A2CB1"/>
            </a:solidFill>
          </a:ln>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0138" y="752195"/>
            <a:ext cx="2843082" cy="4705790"/>
          </a:xfrm>
          <a:prstGeom prst="rect">
            <a:avLst/>
          </a:prstGeom>
          <a:ln>
            <a:solidFill>
              <a:srgbClr val="0A2CB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558" y="1888337"/>
            <a:ext cx="2930580" cy="3828137"/>
          </a:xfrm>
          <a:prstGeom prst="rect">
            <a:avLst/>
          </a:prstGeom>
          <a:ln>
            <a:solidFill>
              <a:srgbClr val="0A2CB1"/>
            </a:solidFill>
          </a:ln>
        </p:spPr>
      </p:pic>
      <p:pic>
        <p:nvPicPr>
          <p:cNvPr id="2" name="Content Placeholder 8" descr="Birdsong-Group_2021"/>
          <p:cNvPicPr>
            <a:picLocks noChangeAspect="1"/>
          </p:cNvPicPr>
          <p:nvPr/>
        </p:nvPicPr>
        <p:blipFill>
          <a:blip r:embed="rId4"/>
          <a:stretch>
            <a:fillRect/>
          </a:stretch>
        </p:blipFill>
        <p:spPr>
          <a:xfrm>
            <a:off x="6946900" y="5716270"/>
            <a:ext cx="1892300" cy="970280"/>
          </a:xfrm>
          <a:prstGeom prst="rect">
            <a:avLst/>
          </a:prstGeom>
        </p:spPr>
      </p:pic>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1429871"/>
          </a:xfrm>
        </p:spPr>
        <p:txBody>
          <a:bodyPr>
            <a:normAutofit/>
          </a:bodyPr>
          <a:lstStyle/>
          <a:p>
            <a:r>
              <a:rPr lang="en-US" sz="5400" b="1" dirty="0">
                <a:latin typeface="Arial Unicode MS" panose="020B0604020202020204" pitchFamily="34" charset="-128"/>
                <a:ea typeface="Arial Unicode MS" panose="020B0604020202020204" pitchFamily="34" charset="-128"/>
                <a:cs typeface="Arial Unicode MS" panose="020B0604020202020204" pitchFamily="34" charset="-128"/>
              </a:rPr>
              <a:t>Negotiating</a:t>
            </a:r>
            <a:endParaRPr lang="en-US" sz="5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p:txBody>
          <a:bodyPr/>
          <a:lstStyle/>
          <a:p>
            <a:r>
              <a:rPr lang="en-US" sz="4400" b="1" i="1" dirty="0">
                <a:latin typeface="Arial Unicode MS" panose="020B0604020202020204" pitchFamily="34" charset="-128"/>
                <a:ea typeface="Arial Unicode MS" panose="020B0604020202020204" pitchFamily="34" charset="-128"/>
                <a:cs typeface="Arial Unicode MS" panose="020B0604020202020204" pitchFamily="34" charset="-128"/>
              </a:rPr>
              <a:t>We'll present the offer on your behalf and negotiate in your favor to help you secure the property at the best possible price and terms.</a:t>
            </a:r>
            <a:endParaRPr lang="en-US" sz="44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Content Placeholder 8" descr="Birdsong-Group_2021"/>
          <p:cNvPicPr>
            <a:picLocks noChangeAspect="1"/>
          </p:cNvPicPr>
          <p:nvPr/>
        </p:nvPicPr>
        <p:blipFill>
          <a:blip r:embed="rId1"/>
          <a:stretch>
            <a:fillRect/>
          </a:stretch>
        </p:blipFill>
        <p:spPr>
          <a:xfrm>
            <a:off x="6946900" y="5505450"/>
            <a:ext cx="1892300" cy="970280"/>
          </a:xfrm>
          <a:prstGeom prst="rect">
            <a:avLst/>
          </a:prstGeom>
        </p:spPr>
      </p:pic>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285"/>
            <a:ext cx="9144000" cy="1430020"/>
          </a:xfrm>
        </p:spPr>
        <p:txBody>
          <a:bodyPr>
            <a:normAutofit/>
          </a:bodyPr>
          <a:lstStyle/>
          <a:p>
            <a:r>
              <a:rPr lang="en-US" sz="5400" b="1" dirty="0">
                <a:latin typeface="Arial Unicode MS" panose="020B0604020202020204" pitchFamily="34" charset="-128"/>
                <a:ea typeface="Arial Unicode MS" panose="020B0604020202020204" pitchFamily="34" charset="-128"/>
                <a:cs typeface="Arial Unicode MS" panose="020B0604020202020204" pitchFamily="34" charset="-128"/>
              </a:rPr>
              <a:t>Expert Help</a:t>
            </a:r>
            <a:endParaRPr lang="en-US" sz="5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1068573" y="1550740"/>
            <a:ext cx="7246088" cy="4257022"/>
          </a:xfrm>
        </p:spPr>
        <p:txBody>
          <a:bodyPr>
            <a:normAutofit fontScale="92500" lnSpcReduction="20000"/>
          </a:bodyPr>
          <a:lstStyle/>
          <a:p>
            <a:r>
              <a:rPr lang="en-US" sz="4400" b="1" i="1" dirty="0">
                <a:latin typeface="Arial Unicode MS" panose="020B0604020202020204" pitchFamily="34" charset="-128"/>
                <a:ea typeface="Arial Unicode MS" panose="020B0604020202020204" pitchFamily="34" charset="-128"/>
                <a:cs typeface="Arial Unicode MS" panose="020B0604020202020204" pitchFamily="34" charset="-128"/>
              </a:rPr>
              <a:t>We'll recommend extremely competent affiliates with respect to your total home purchase: including legal expertise, home inspection, appraisal, warranties, home owner hazard and title insurance.</a:t>
            </a:r>
            <a:endParaRPr lang="en-US" sz="44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Content Placeholder 8" descr="Birdsong-Group_2021"/>
          <p:cNvPicPr>
            <a:picLocks noChangeAspect="1"/>
          </p:cNvPicPr>
          <p:nvPr/>
        </p:nvPicPr>
        <p:blipFill>
          <a:blip r:embed="rId1"/>
          <a:stretch>
            <a:fillRect/>
          </a:stretch>
        </p:blipFill>
        <p:spPr>
          <a:xfrm>
            <a:off x="6947535" y="5680710"/>
            <a:ext cx="1892300" cy="970280"/>
          </a:xfrm>
          <a:prstGeom prst="rect">
            <a:avLst/>
          </a:prstGeom>
        </p:spPr>
      </p:pic>
    </p:spTree>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82287" y="161320"/>
            <a:ext cx="5374445" cy="6494060"/>
            <a:chOff x="1594883" y="213687"/>
            <a:chExt cx="5514976" cy="6327066"/>
          </a:xfrm>
          <a:solidFill>
            <a:schemeClr val="tx1"/>
          </a:solidFill>
        </p:grpSpPr>
        <p:pic>
          <p:nvPicPr>
            <p:cNvPr id="3" name="Picture 2"/>
            <p:cNvPicPr>
              <a:picLocks noChangeAspect="1"/>
            </p:cNvPicPr>
            <p:nvPr/>
          </p:nvPicPr>
          <p:blipFill rotWithShape="1">
            <a:blip r:embed="rId1"/>
            <a:srcRect l="1692" r="1692"/>
            <a:stretch>
              <a:fillRect/>
            </a:stretch>
          </p:blipFill>
          <p:spPr>
            <a:xfrm>
              <a:off x="1594883" y="213687"/>
              <a:ext cx="5514975" cy="2263575"/>
            </a:xfrm>
            <a:prstGeom prst="rect">
              <a:avLst/>
            </a:prstGeom>
            <a:grpFill/>
            <a:ln w="57150">
              <a:solidFill>
                <a:schemeClr val="tx1"/>
              </a:solidFill>
            </a:ln>
          </p:spPr>
        </p:pic>
        <p:pic>
          <p:nvPicPr>
            <p:cNvPr id="8" name="Picture 7"/>
            <p:cNvPicPr>
              <a:picLocks noChangeAspect="1"/>
            </p:cNvPicPr>
            <p:nvPr/>
          </p:nvPicPr>
          <p:blipFill rotWithShape="1">
            <a:blip r:embed="rId2"/>
            <a:srcRect/>
            <a:stretch>
              <a:fillRect/>
            </a:stretch>
          </p:blipFill>
          <p:spPr>
            <a:xfrm>
              <a:off x="1594884" y="2471407"/>
              <a:ext cx="5514975" cy="2000250"/>
            </a:xfrm>
            <a:prstGeom prst="rect">
              <a:avLst/>
            </a:prstGeom>
            <a:grpFill/>
            <a:ln w="57150">
              <a:solidFill>
                <a:schemeClr val="tx1"/>
              </a:solidFill>
            </a:ln>
          </p:spPr>
        </p:pic>
        <p:pic>
          <p:nvPicPr>
            <p:cNvPr id="9" name="Picture 8"/>
            <p:cNvPicPr>
              <a:picLocks noChangeAspect="1"/>
            </p:cNvPicPr>
            <p:nvPr/>
          </p:nvPicPr>
          <p:blipFill>
            <a:blip r:embed="rId3"/>
            <a:stretch>
              <a:fillRect/>
            </a:stretch>
          </p:blipFill>
          <p:spPr>
            <a:xfrm>
              <a:off x="1594883" y="4473828"/>
              <a:ext cx="5514976" cy="2066925"/>
            </a:xfrm>
            <a:prstGeom prst="rect">
              <a:avLst/>
            </a:prstGeom>
            <a:grpFill/>
            <a:ln w="57150">
              <a:solidFill>
                <a:schemeClr val="tx1"/>
              </a:solidFill>
            </a:ln>
          </p:spPr>
        </p:pic>
      </p:grpSp>
      <p:grpSp>
        <p:nvGrpSpPr>
          <p:cNvPr id="31" name="Group 30"/>
          <p:cNvGrpSpPr/>
          <p:nvPr/>
        </p:nvGrpSpPr>
        <p:grpSpPr>
          <a:xfrm>
            <a:off x="5842828" y="2245626"/>
            <a:ext cx="3061192" cy="1275970"/>
            <a:chOff x="5874972" y="1450390"/>
            <a:chExt cx="3061192" cy="1275970"/>
          </a:xfrm>
        </p:grpSpPr>
        <p:sp>
          <p:nvSpPr>
            <p:cNvPr id="20" name="Rectangle: Diagonal Corners Snipped 19"/>
            <p:cNvSpPr/>
            <p:nvPr/>
          </p:nvSpPr>
          <p:spPr>
            <a:xfrm>
              <a:off x="5937981" y="1788989"/>
              <a:ext cx="2906563" cy="531610"/>
            </a:xfrm>
            <a:prstGeom prst="snip2DiagRect">
              <a:avLst/>
            </a:prstGeom>
            <a:solidFill>
              <a:schemeClr val="tx1"/>
            </a:solidFill>
            <a:ln>
              <a:solidFill>
                <a:srgbClr val="0A2CB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4"/>
            <p:cNvSpPr txBox="1">
              <a:spLocks noChangeArrowheads="1"/>
            </p:cNvSpPr>
            <p:nvPr/>
          </p:nvSpPr>
          <p:spPr bwMode="auto">
            <a:xfrm>
              <a:off x="5929062" y="1450390"/>
              <a:ext cx="29065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1600" b="1" dirty="0">
                  <a:solidFill>
                    <a:schemeClr val="tx1"/>
                  </a:solidFill>
                  <a:latin typeface="Ebrima" panose="02000000000000000000" charset="0"/>
                  <a:ea typeface="Ebrima" panose="02000000000000000000" charset="0"/>
                  <a:cs typeface="Ebrima" panose="02000000000000000000" charset="0"/>
                </a:rPr>
                <a:t>Your Home SOLD in 45 Days</a:t>
              </a:r>
              <a:endParaRPr lang="en-PH" altLang="en-US" sz="1600" b="1" dirty="0">
                <a:solidFill>
                  <a:schemeClr val="tx1"/>
                </a:solidFill>
                <a:latin typeface="Ebrima" panose="02000000000000000000" charset="0"/>
                <a:ea typeface="Ebrima" panose="02000000000000000000" charset="0"/>
                <a:cs typeface="Ebrima" panose="02000000000000000000" charset="0"/>
              </a:endParaRPr>
            </a:p>
          </p:txBody>
        </p:sp>
        <p:sp>
          <p:nvSpPr>
            <p:cNvPr id="18" name="TextBox 11"/>
            <p:cNvSpPr txBox="1">
              <a:spLocks noChangeArrowheads="1"/>
            </p:cNvSpPr>
            <p:nvPr/>
          </p:nvSpPr>
          <p:spPr bwMode="auto">
            <a:xfrm>
              <a:off x="5937980" y="1735824"/>
              <a:ext cx="2906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3200" b="1" u="sng" dirty="0">
                  <a:solidFill>
                    <a:srgbClr val="0A2CB1"/>
                  </a:solidFill>
                  <a:latin typeface="Ebrima" panose="02000000000000000000" charset="0"/>
                  <a:ea typeface="Ebrima" panose="02000000000000000000" charset="0"/>
                  <a:cs typeface="Ebrima" panose="02000000000000000000" charset="0"/>
                </a:rPr>
                <a:t>GUARANTEED</a:t>
              </a:r>
              <a:endParaRPr lang="en-PH" altLang="en-US" sz="3200" b="1" u="sng" dirty="0">
                <a:solidFill>
                  <a:srgbClr val="0A2CB1"/>
                </a:solidFill>
                <a:latin typeface="Ebrima" panose="02000000000000000000" charset="0"/>
                <a:ea typeface="Ebrima" panose="02000000000000000000" charset="0"/>
                <a:cs typeface="Ebrima" panose="02000000000000000000" charset="0"/>
              </a:endParaRPr>
            </a:p>
          </p:txBody>
        </p:sp>
        <p:sp>
          <p:nvSpPr>
            <p:cNvPr id="19" name="TextBox 12"/>
            <p:cNvSpPr txBox="1">
              <a:spLocks noChangeArrowheads="1"/>
            </p:cNvSpPr>
            <p:nvPr/>
          </p:nvSpPr>
          <p:spPr bwMode="auto">
            <a:xfrm>
              <a:off x="5874972" y="2356819"/>
              <a:ext cx="3061192" cy="3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pPr algn="ctr"/>
              <a:r>
                <a:rPr lang="en-PH" altLang="en-US" sz="1800" b="1" dirty="0">
                  <a:solidFill>
                    <a:schemeClr val="tx1"/>
                  </a:solidFill>
                  <a:latin typeface="Ebrima" panose="02000000000000000000" charset="0"/>
                  <a:ea typeface="Ebrima" panose="02000000000000000000" charset="0"/>
                  <a:cs typeface="Ebrima" panose="02000000000000000000" charset="0"/>
                </a:rPr>
                <a:t>Or I’ll Pay You $1500!*</a:t>
              </a:r>
              <a:endParaRPr lang="en-PH" altLang="en-US" sz="1800" b="1" dirty="0">
                <a:solidFill>
                  <a:schemeClr val="tx1"/>
                </a:solidFill>
                <a:latin typeface="Ebrima" panose="02000000000000000000" charset="0"/>
                <a:ea typeface="Ebrima" panose="02000000000000000000" charset="0"/>
                <a:cs typeface="Ebrima" panose="02000000000000000000" charset="0"/>
              </a:endParaRPr>
            </a:p>
          </p:txBody>
        </p:sp>
      </p:grpSp>
      <p:grpSp>
        <p:nvGrpSpPr>
          <p:cNvPr id="30" name="Group 29"/>
          <p:cNvGrpSpPr/>
          <p:nvPr/>
        </p:nvGrpSpPr>
        <p:grpSpPr>
          <a:xfrm>
            <a:off x="5842828" y="3925051"/>
            <a:ext cx="3204210" cy="1087120"/>
            <a:chOff x="5811556" y="3100256"/>
            <a:chExt cx="3204210" cy="1087120"/>
          </a:xfrm>
        </p:grpSpPr>
        <p:sp>
          <p:nvSpPr>
            <p:cNvPr id="27" name="Rectangle: Diagonal Corners Snipped 26"/>
            <p:cNvSpPr/>
            <p:nvPr/>
          </p:nvSpPr>
          <p:spPr>
            <a:xfrm>
              <a:off x="5970335" y="3831082"/>
              <a:ext cx="2906563" cy="304265"/>
            </a:xfrm>
            <a:prstGeom prst="snip2DiagRect">
              <a:avLst/>
            </a:prstGeom>
            <a:solidFill>
              <a:schemeClr val="tx1"/>
            </a:solidFill>
            <a:ln>
              <a:solidFill>
                <a:srgbClr val="0A2CB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16"/>
            <p:cNvSpPr txBox="1">
              <a:spLocks noChangeArrowheads="1"/>
            </p:cNvSpPr>
            <p:nvPr/>
          </p:nvSpPr>
          <p:spPr bwMode="auto">
            <a:xfrm>
              <a:off x="5811556" y="3100256"/>
              <a:ext cx="31880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pPr algn="ctr"/>
              <a:r>
                <a:rPr lang="en-PH" altLang="en-US" sz="1400" b="1" dirty="0">
                  <a:solidFill>
                    <a:schemeClr val="tx1"/>
                  </a:solidFill>
                  <a:latin typeface="Ebrima" panose="02000000000000000000" charset="0"/>
                  <a:ea typeface="Ebrima" panose="02000000000000000000" charset="0"/>
                  <a:cs typeface="Ebrima" panose="02000000000000000000" charset="0"/>
                </a:rPr>
                <a:t>BUY ANY HOME FROM ME, </a:t>
              </a:r>
              <a:endParaRPr lang="en-PH" altLang="en-US" sz="1400" b="1" dirty="0">
                <a:solidFill>
                  <a:schemeClr val="tx1"/>
                </a:solidFill>
                <a:latin typeface="Ebrima" panose="02000000000000000000" charset="0"/>
                <a:ea typeface="Ebrima" panose="02000000000000000000" charset="0"/>
                <a:cs typeface="Ebrima" panose="02000000000000000000" charset="0"/>
              </a:endParaRPr>
            </a:p>
            <a:p>
              <a:pPr algn="ctr"/>
              <a:r>
                <a:rPr lang="en-PH" altLang="en-US" sz="1400" b="1" dirty="0">
                  <a:solidFill>
                    <a:schemeClr val="tx1"/>
                  </a:solidFill>
                  <a:latin typeface="Ebrima" panose="02000000000000000000" charset="0"/>
                  <a:ea typeface="Ebrima" panose="02000000000000000000" charset="0"/>
                  <a:cs typeface="Ebrima" panose="02000000000000000000" charset="0"/>
                </a:rPr>
                <a:t>AND IF YOU ARE </a:t>
              </a:r>
              <a:endParaRPr lang="en-PH" altLang="en-US" sz="1400" b="1" dirty="0">
                <a:solidFill>
                  <a:schemeClr val="tx1"/>
                </a:solidFill>
                <a:latin typeface="Ebrima" panose="02000000000000000000" charset="0"/>
                <a:ea typeface="Ebrima" panose="02000000000000000000" charset="0"/>
                <a:cs typeface="Ebrima" panose="02000000000000000000" charset="0"/>
              </a:endParaRPr>
            </a:p>
            <a:p>
              <a:pPr algn="ctr"/>
              <a:r>
                <a:rPr lang="en-PH" altLang="en-US" sz="1400" b="1" dirty="0">
                  <a:solidFill>
                    <a:schemeClr val="tx1"/>
                  </a:solidFill>
                  <a:latin typeface="Ebrima" panose="02000000000000000000" charset="0"/>
                  <a:ea typeface="Ebrima" panose="02000000000000000000" charset="0"/>
                  <a:cs typeface="Ebrima" panose="02000000000000000000" charset="0"/>
                </a:rPr>
                <a:t>NOT SATISFIED IN 12 MONTHS</a:t>
              </a:r>
              <a:endParaRPr lang="en-PH" altLang="en-US" sz="1400" b="1" dirty="0">
                <a:solidFill>
                  <a:schemeClr val="tx1"/>
                </a:solidFill>
                <a:latin typeface="Ebrima" panose="02000000000000000000" charset="0"/>
                <a:ea typeface="Ebrima" panose="02000000000000000000" charset="0"/>
                <a:cs typeface="Ebrima" panose="02000000000000000000" charset="0"/>
              </a:endParaRPr>
            </a:p>
          </p:txBody>
        </p:sp>
        <p:sp>
          <p:nvSpPr>
            <p:cNvPr id="23" name="TextBox 17"/>
            <p:cNvSpPr txBox="1">
              <a:spLocks noChangeArrowheads="1"/>
            </p:cNvSpPr>
            <p:nvPr/>
          </p:nvSpPr>
          <p:spPr bwMode="auto">
            <a:xfrm>
              <a:off x="6002056" y="3788596"/>
              <a:ext cx="301371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2000" b="1" dirty="0">
                  <a:solidFill>
                    <a:srgbClr val="0A2CB1"/>
                  </a:solidFill>
                  <a:latin typeface="Ebrima" panose="02000000000000000000" charset="0"/>
                  <a:ea typeface="Ebrima" panose="02000000000000000000" charset="0"/>
                  <a:cs typeface="Ebrima" panose="02000000000000000000" charset="0"/>
                </a:rPr>
                <a:t>I Will Sell It For FREE!*</a:t>
              </a:r>
              <a:endParaRPr lang="en-PH" altLang="en-US" sz="2000" b="1" dirty="0">
                <a:solidFill>
                  <a:srgbClr val="0A2CB1"/>
                </a:solidFill>
                <a:latin typeface="Ebrima" panose="02000000000000000000" charset="0"/>
                <a:ea typeface="Ebrima" panose="02000000000000000000" charset="0"/>
                <a:cs typeface="Ebrima" panose="02000000000000000000" charset="0"/>
              </a:endParaRPr>
            </a:p>
          </p:txBody>
        </p:sp>
      </p:grpSp>
      <p:sp>
        <p:nvSpPr>
          <p:cNvPr id="16" name="Title 1"/>
          <p:cNvSpPr>
            <a:spLocks noGrp="1"/>
          </p:cNvSpPr>
          <p:nvPr>
            <p:ph type="title"/>
          </p:nvPr>
        </p:nvSpPr>
        <p:spPr>
          <a:xfrm>
            <a:off x="5609682" y="220459"/>
            <a:ext cx="3481036" cy="1429871"/>
          </a:xfrm>
        </p:spPr>
        <p:txBody>
          <a:bodyPr>
            <a:noAutofit/>
          </a:bodyPr>
          <a:lstStyle/>
          <a:p>
            <a:r>
              <a:rPr lang="en-US" sz="5000" b="1" dirty="0">
                <a:effectLst/>
                <a:latin typeface="Arial Unicode MS" panose="020B0604020202020204" pitchFamily="34" charset="-128"/>
                <a:ea typeface="Arial Unicode MS" panose="020B0604020202020204" pitchFamily="34" charset="-128"/>
                <a:cs typeface="Arial Unicode MS" panose="020B0604020202020204" pitchFamily="34" charset="-128"/>
              </a:rPr>
              <a:t>Preferred</a:t>
            </a:r>
            <a:r>
              <a:rPr lang="en-US" dirty="0">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effectLst/>
                <a:latin typeface="Arial Unicode MS" panose="020B0604020202020204" pitchFamily="34" charset="-128"/>
                <a:ea typeface="Arial Unicode MS" panose="020B0604020202020204" pitchFamily="34" charset="-128"/>
                <a:cs typeface="Arial Unicode MS" panose="020B0604020202020204" pitchFamily="34" charset="-128"/>
              </a:rPr>
              <a:t>Vendors</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Content Placeholder 8" descr="Birdsong-Group_2021"/>
          <p:cNvPicPr>
            <a:picLocks noChangeAspect="1"/>
          </p:cNvPicPr>
          <p:nvPr/>
        </p:nvPicPr>
        <p:blipFill>
          <a:blip r:embed="rId4"/>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635" y="7620"/>
            <a:ext cx="9142730" cy="1430020"/>
          </a:xfrm>
        </p:spPr>
        <p:txBody>
          <a:bodyPr>
            <a:noAutofit/>
          </a:bodyPr>
          <a:lstStyle/>
          <a:p>
            <a:r>
              <a:rPr lang="en-US" sz="4000" b="1" i="1" dirty="0">
                <a:latin typeface="Arial Unicode MS" panose="020B0604020202020204" pitchFamily="34" charset="-128"/>
                <a:ea typeface="Arial Unicode MS" panose="020B0604020202020204" pitchFamily="34" charset="-128"/>
                <a:cs typeface="Arial Unicode MS" panose="020B0604020202020204" pitchFamily="34" charset="-128"/>
              </a:rPr>
              <a:t>To explain how we do this, let me tell you how I’d like to proceed…</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4" name="Content Placeholder 2"/>
          <p:cNvSpPr>
            <a:spLocks noGrp="1"/>
          </p:cNvSpPr>
          <p:nvPr>
            <p:ph sz="half" idx="1"/>
          </p:nvPr>
        </p:nvSpPr>
        <p:spPr>
          <a:xfrm>
            <a:off x="484505" y="1708150"/>
            <a:ext cx="8174355" cy="4365625"/>
          </a:xfrm>
        </p:spPr>
        <p:txBody>
          <a:bodyPr/>
          <a:lstStyle/>
          <a:p>
            <a:r>
              <a:rPr lang="en-US" i="1" dirty="0">
                <a:latin typeface="Arial Unicode MS" panose="020B0604020202020204" pitchFamily="34" charset="-128"/>
                <a:ea typeface="Arial Unicode MS" panose="020B0604020202020204" pitchFamily="34" charset="-128"/>
                <a:cs typeface="Arial Unicode MS" panose="020B0604020202020204" pitchFamily="34" charset="-128"/>
              </a:rPr>
              <a:t>“First I’d like to explain Our VIP Buyer System to you, and how the process we use to help buyers find the place they will call home is completely different from the way other agents sell real estate.”</a:t>
            </a:r>
            <a:endParaRPr lang="en-US"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i="1" dirty="0">
                <a:latin typeface="Arial Unicode MS" panose="020B0604020202020204" pitchFamily="34" charset="-128"/>
                <a:ea typeface="Arial Unicode MS" panose="020B0604020202020204" pitchFamily="34" charset="-128"/>
                <a:cs typeface="Arial Unicode MS" panose="020B0604020202020204" pitchFamily="34" charset="-128"/>
              </a:rPr>
              <a:t>“Next, I’m going to spend some time talking about the Exclusive Consumer Programs we have developed as a direct result of our experience with hundreds of home buyers.  </a:t>
            </a:r>
            <a:endParaRPr lang="en-US" i="1"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i="1" dirty="0">
                <a:latin typeface="Arial Unicode MS" panose="020B0604020202020204" pitchFamily="34" charset="-128"/>
                <a:ea typeface="Arial Unicode MS" panose="020B0604020202020204" pitchFamily="34" charset="-128"/>
                <a:cs typeface="Arial Unicode MS" panose="020B0604020202020204" pitchFamily="34" charset="-128"/>
              </a:rPr>
              <a:t>I’ll explain to you what these programs are, and how they will help you find the best home at the best price with the least hassle.</a:t>
            </a:r>
            <a:endParaRPr lang="en-US" i="1"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Content Placeholder 8" descr="Birdsong-Group_2021"/>
          <p:cNvPicPr>
            <a:picLocks noChangeAspect="1"/>
          </p:cNvPicPr>
          <p:nvPr>
            <p:ph sz="half" idx="2"/>
          </p:nvPr>
        </p:nvPicPr>
        <p:blipFill>
          <a:blip r:embed="rId1"/>
          <a:stretch>
            <a:fillRect/>
          </a:stretch>
        </p:blipFill>
        <p:spPr>
          <a:xfrm>
            <a:off x="6791325" y="5482590"/>
            <a:ext cx="1948815" cy="1165860"/>
          </a:xfrm>
          <a:prstGeom prst="rect">
            <a:avLst/>
          </a:prstGeom>
        </p:spPr>
      </p:pic>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ChangeArrowheads="1"/>
          </p:cNvSpPr>
          <p:nvPr/>
        </p:nvSpPr>
        <p:spPr bwMode="auto">
          <a:xfrm>
            <a:off x="0" y="11036300"/>
            <a:ext cx="9144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tabLst>
                <a:tab pos="3429000" algn="l"/>
              </a:tabLst>
              <a:defRPr/>
            </a:pPr>
            <a:r>
              <a:rPr lang="en-US" sz="1200">
                <a:solidFill>
                  <a:schemeClr val="tx2"/>
                </a:solidFill>
                <a:latin typeface="Times New Roman" panose="02020603050405020304" charset="0"/>
                <a:cs typeface="+mn-cs"/>
              </a:rPr>
              <a:t> </a:t>
            </a:r>
            <a:endParaRPr lang="en-US" sz="1200">
              <a:solidFill>
                <a:schemeClr val="tx2"/>
              </a:solidFill>
              <a:latin typeface="Times New Roman" panose="02020603050405020304" charset="0"/>
              <a:cs typeface="+mn-cs"/>
            </a:endParaRPr>
          </a:p>
          <a:p>
            <a:pPr>
              <a:tabLst>
                <a:tab pos="3429000" algn="l"/>
              </a:tabLst>
              <a:defRPr/>
            </a:pPr>
            <a:endParaRPr lang="en-US" sz="2400">
              <a:solidFill>
                <a:schemeClr val="tx2"/>
              </a:solidFill>
              <a:latin typeface="Times New Roman" panose="02020603050405020304" charset="0"/>
              <a:cs typeface="+mn-cs"/>
            </a:endParaRPr>
          </a:p>
        </p:txBody>
      </p:sp>
      <p:sp>
        <p:nvSpPr>
          <p:cNvPr id="52227" name="Rectangle 1027"/>
          <p:cNvSpPr>
            <a:spLocks noChangeArrowheads="1"/>
          </p:cNvSpPr>
          <p:nvPr/>
        </p:nvSpPr>
        <p:spPr bwMode="auto">
          <a:xfrm>
            <a:off x="152400" y="152400"/>
            <a:ext cx="8839200" cy="6553200"/>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28" name="Rectangle 1029"/>
          <p:cNvSpPr>
            <a:spLocks noChangeArrowheads="1"/>
          </p:cNvSpPr>
          <p:nvPr/>
        </p:nvSpPr>
        <p:spPr bwMode="auto">
          <a:xfrm>
            <a:off x="0" y="811213"/>
            <a:ext cx="3086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pic>
        <p:nvPicPr>
          <p:cNvPr id="66564"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733800" y="266700"/>
            <a:ext cx="5257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2">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rot="-518831">
            <a:off x="575276" y="2987984"/>
            <a:ext cx="30670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Box 4"/>
          <p:cNvSpPr txBox="1">
            <a:spLocks noChangeArrowheads="1"/>
          </p:cNvSpPr>
          <p:nvPr/>
        </p:nvSpPr>
        <p:spPr bwMode="auto">
          <a:xfrm>
            <a:off x="79375" y="474980"/>
            <a:ext cx="3754120" cy="212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742950" indent="-285750" eaLnBrk="0" hangingPunct="0">
              <a:defRPr sz="2400">
                <a:solidFill>
                  <a:schemeClr val="tx1"/>
                </a:solidFill>
                <a:latin typeface="Arial" panose="020B0604020202020204" pitchFamily="34" charset="0"/>
                <a:ea typeface="MS PGothic" panose="020B0600070205080204" charset="-128"/>
              </a:defRPr>
            </a:lvl2pPr>
            <a:lvl3pPr marL="1143000" indent="-228600" eaLnBrk="0" hangingPunct="0">
              <a:defRPr sz="2400">
                <a:solidFill>
                  <a:schemeClr val="tx1"/>
                </a:solidFill>
                <a:latin typeface="Arial" panose="020B0604020202020204" pitchFamily="34" charset="0"/>
                <a:ea typeface="MS PGothic" panose="020B0600070205080204" charset="-128"/>
              </a:defRPr>
            </a:lvl3pPr>
            <a:lvl4pPr marL="1600200" indent="-228600" eaLnBrk="0" hangingPunct="0">
              <a:defRPr sz="2400">
                <a:solidFill>
                  <a:schemeClr val="tx1"/>
                </a:solidFill>
                <a:latin typeface="Arial" panose="020B0604020202020204" pitchFamily="34" charset="0"/>
                <a:ea typeface="MS PGothic" panose="020B0600070205080204" charset="-128"/>
              </a:defRPr>
            </a:lvl4pPr>
            <a:lvl5pPr marL="2057400" indent="-228600" eaLnBrk="0" hangingPunct="0">
              <a:defRPr sz="2400">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VIP Buyer Cancellation</a:t>
            </a:r>
            <a:endParaRPr lang="en-US" sz="44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eaLnBrk="1" hangingPunct="1"/>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Guarantee</a:t>
            </a:r>
            <a:endParaRPr lang="en-US" sz="4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ectangle 1"/>
          <p:cNvSpPr/>
          <p:nvPr/>
        </p:nvSpPr>
        <p:spPr>
          <a:xfrm>
            <a:off x="4090737" y="5361272"/>
            <a:ext cx="2002055" cy="144379"/>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314123" y="5300724"/>
            <a:ext cx="1838427"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The Birdsong  Group</a:t>
            </a:r>
            <a:endParaRPr lang="en-US" sz="1000" b="1" dirty="0">
              <a:solidFill>
                <a:srgbClr val="002060"/>
              </a:solidFill>
              <a:latin typeface="Arial" panose="020B0604020202020204" pitchFamily="34" charset="0"/>
              <a:cs typeface="Arial" panose="020B0604020202020204" pitchFamily="34" charset="0"/>
            </a:endParaRPr>
          </a:p>
        </p:txBody>
      </p:sp>
      <p:pic>
        <p:nvPicPr>
          <p:cNvPr id="5" name="Content Placeholder 8" descr="Birdsong-Group_2021"/>
          <p:cNvPicPr>
            <a:picLocks noChangeAspect="1"/>
          </p:cNvPicPr>
          <p:nvPr/>
        </p:nvPicPr>
        <p:blipFill>
          <a:blip r:embed="rId3"/>
          <a:stretch>
            <a:fillRect/>
          </a:stretch>
        </p:blipFill>
        <p:spPr>
          <a:xfrm>
            <a:off x="938530" y="530098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5" name="Rectangle 1027"/>
          <p:cNvSpPr>
            <a:spLocks noGrp="1" noChangeArrowheads="1"/>
          </p:cNvSpPr>
          <p:nvPr>
            <p:ph type="title"/>
          </p:nvPr>
        </p:nvSpPr>
        <p:spPr>
          <a:xfrm>
            <a:off x="0" y="116349"/>
            <a:ext cx="9144000" cy="763588"/>
          </a:xfrm>
        </p:spPr>
        <p:txBody>
          <a:bodyPr>
            <a:noAutofit/>
          </a:bodyPr>
          <a:lstStyle/>
          <a:p>
            <a:pPr eaLnBrk="1" hangingPunct="1">
              <a:defRPr/>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SMOOTH ON TIME CLOSING</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8116" name="Text Box 1028"/>
          <p:cNvSpPr txBox="1">
            <a:spLocks noChangeArrowheads="1"/>
          </p:cNvSpPr>
          <p:nvPr/>
        </p:nvSpPr>
        <p:spPr bwMode="auto">
          <a:xfrm>
            <a:off x="0" y="1066165"/>
            <a:ext cx="9125585"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9" tIns="45714" rIns="91429" bIns="45714">
            <a:spAutoFit/>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lgn="ctr">
              <a:lnSpc>
                <a:spcPct val="75000"/>
              </a:lnSpc>
              <a:spcBef>
                <a:spcPct val="25000"/>
              </a:spcBef>
              <a:buClr>
                <a:schemeClr val="accent2"/>
              </a:buClr>
              <a:buFont typeface="Wingdings" panose="05000000000000000000" charset="0"/>
              <a:buNone/>
              <a:defRPr/>
            </a:pPr>
            <a:r>
              <a:rPr lang="en-US" sz="3200" b="1" dirty="0">
                <a:latin typeface="Arial Unicode MS" panose="020B0604020202020204" pitchFamily="34" charset="-128"/>
                <a:ea typeface="Arial Unicode MS" panose="020B0604020202020204" pitchFamily="34" charset="-128"/>
                <a:cs typeface="Arial Unicode MS" panose="020B0604020202020204" pitchFamily="34" charset="-128"/>
              </a:rPr>
              <a:t>We Close Your Transaction Quickly with the Least Cost and Hassle as a Result of Our</a:t>
            </a:r>
            <a:endParaRPr lang="en-US" sz="32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75000"/>
              </a:lnSpc>
              <a:spcBef>
                <a:spcPct val="25000"/>
              </a:spcBef>
              <a:buClr>
                <a:schemeClr val="accent2"/>
              </a:buClr>
              <a:buFont typeface="Wingdings" panose="05000000000000000000" charset="0"/>
              <a:buNone/>
              <a:defRPr/>
            </a:pPr>
            <a:r>
              <a:rPr lang="en-US" sz="3200" b="1" u="sng" dirty="0">
                <a:latin typeface="Arial Unicode MS" panose="020B0604020202020204" pitchFamily="34" charset="-128"/>
                <a:ea typeface="Arial Unicode MS" panose="020B0604020202020204" pitchFamily="34" charset="-128"/>
                <a:cs typeface="Arial Unicode MS" panose="020B0604020202020204" pitchFamily="34" charset="-128"/>
              </a:rPr>
              <a:t>Exclusive VIP Buyer System </a:t>
            </a:r>
            <a:endParaRPr lang="en-US" sz="3200" b="1" u="sng"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08451" y="2855595"/>
            <a:ext cx="4876800" cy="3516313"/>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5511" y="2855595"/>
            <a:ext cx="2921202" cy="2190902"/>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Content Placeholder 8" descr="Birdsong-Group_2021"/>
          <p:cNvPicPr>
            <a:picLocks noChangeAspect="1"/>
          </p:cNvPicPr>
          <p:nvPr/>
        </p:nvPicPr>
        <p:blipFill>
          <a:blip r:embed="rId3"/>
          <a:stretch>
            <a:fillRect/>
          </a:stretch>
        </p:blipFill>
        <p:spPr>
          <a:xfrm>
            <a:off x="6946900" y="550545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8115"/>
                                        </p:tgtEl>
                                        <p:attrNameLst>
                                          <p:attrName>style.visibility</p:attrName>
                                        </p:attrNameLst>
                                      </p:cBhvr>
                                      <p:to>
                                        <p:strVal val="visible"/>
                                      </p:to>
                                    </p:set>
                                    <p:anim calcmode="lin" valueType="num">
                                      <p:cBhvr>
                                        <p:cTn id="7" dur="500" fill="hold"/>
                                        <p:tgtEl>
                                          <p:spTgt spid="218115"/>
                                        </p:tgtEl>
                                        <p:attrNameLst>
                                          <p:attrName>ppt_w</p:attrName>
                                        </p:attrNameLst>
                                      </p:cBhvr>
                                      <p:tavLst>
                                        <p:tav tm="0">
                                          <p:val>
                                            <p:fltVal val="0"/>
                                          </p:val>
                                        </p:tav>
                                        <p:tav tm="100000">
                                          <p:val>
                                            <p:strVal val="#ppt_w"/>
                                          </p:val>
                                        </p:tav>
                                      </p:tavLst>
                                    </p:anim>
                                    <p:anim calcmode="lin" valueType="num">
                                      <p:cBhvr>
                                        <p:cTn id="8" dur="500" fill="hold"/>
                                        <p:tgtEl>
                                          <p:spTgt spid="2181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18116"/>
                                        </p:tgtEl>
                                        <p:attrNameLst>
                                          <p:attrName>style.visibility</p:attrName>
                                        </p:attrNameLst>
                                      </p:cBhvr>
                                      <p:to>
                                        <p:strVal val="visible"/>
                                      </p:to>
                                    </p:set>
                                    <p:anim calcmode="lin" valueType="num">
                                      <p:cBhvr>
                                        <p:cTn id="12" dur="500" fill="hold"/>
                                        <p:tgtEl>
                                          <p:spTgt spid="218116"/>
                                        </p:tgtEl>
                                        <p:attrNameLst>
                                          <p:attrName>ppt_w</p:attrName>
                                        </p:attrNameLst>
                                      </p:cBhvr>
                                      <p:tavLst>
                                        <p:tav tm="0">
                                          <p:val>
                                            <p:fltVal val="0"/>
                                          </p:val>
                                        </p:tav>
                                        <p:tav tm="100000">
                                          <p:val>
                                            <p:strVal val="#ppt_w"/>
                                          </p:val>
                                        </p:tav>
                                      </p:tavLst>
                                    </p:anim>
                                    <p:anim calcmode="lin" valueType="num">
                                      <p:cBhvr>
                                        <p:cTn id="13" dur="500" fill="hold"/>
                                        <p:tgtEl>
                                          <p:spTgt spid="21811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autoUpdateAnimBg="0"/>
      <p:bldP spid="218116" grpId="0" bldLvl="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287078" y="690062"/>
            <a:ext cx="8856921" cy="1143000"/>
          </a:xfrm>
          <a:effectLst>
            <a:outerShdw dist="28398" dir="1593903" algn="ctr" rotWithShape="0">
              <a:schemeClr val="tx1">
                <a:alpha val="50000"/>
              </a:schemeClr>
            </a:outerShdw>
          </a:effectLst>
        </p:spPr>
        <p:txBody>
          <a:bodyPr>
            <a:noAutofit/>
          </a:bodyPr>
          <a:lstStyle/>
          <a:p>
            <a:pPr algn="l" eaLnBrk="1" hangingPunct="1"/>
            <a:r>
              <a:rPr lang="en-US" sz="38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There Is A Difference In Just Buying </a:t>
            </a:r>
            <a:br>
              <a:rPr lang="en-US" sz="38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sz="38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a Home…</a:t>
            </a:r>
            <a:br>
              <a:rPr lang="en-US" sz="38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sz="38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and Buying Your Home RIGHT!</a:t>
            </a:r>
            <a:endParaRPr lang="en-US" sz="38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47460"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2395538"/>
            <a:ext cx="9144000"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8" descr="Birdsong-Group_2021"/>
          <p:cNvPicPr>
            <a:picLocks noChangeAspect="1"/>
          </p:cNvPicPr>
          <p:nvPr/>
        </p:nvPicPr>
        <p:blipFill>
          <a:blip r:embed="rId2"/>
          <a:stretch>
            <a:fillRect/>
          </a:stretch>
        </p:blipFill>
        <p:spPr>
          <a:xfrm>
            <a:off x="6946900" y="5505450"/>
            <a:ext cx="1892300" cy="970280"/>
          </a:xfrm>
          <a:prstGeom prst="rect">
            <a:avLst/>
          </a:prstGeom>
        </p:spPr>
      </p:pic>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3" name="Rectangle 3"/>
          <p:cNvSpPr>
            <a:spLocks noGrp="1" noChangeArrowheads="1"/>
          </p:cNvSpPr>
          <p:nvPr>
            <p:ph type="title"/>
          </p:nvPr>
        </p:nvSpPr>
        <p:spPr>
          <a:xfrm>
            <a:off x="0" y="350875"/>
            <a:ext cx="9144000" cy="1066800"/>
          </a:xfrm>
        </p:spPr>
        <p:txBody>
          <a:bodyPr>
            <a:noAutofit/>
          </a:bodyPr>
          <a:lstStyle/>
          <a:p>
            <a:pPr eaLnBrk="1" hangingPunct="1">
              <a:lnSpc>
                <a:spcPct val="75000"/>
              </a:lnSpc>
              <a:defRPr/>
            </a:pPr>
            <a:r>
              <a:rPr lang="en-US" sz="4000" b="1" dirty="0">
                <a:latin typeface="Arial Unicode MS" panose="020B0604020202020204" pitchFamily="34" charset="-128"/>
                <a:ea typeface="Arial Unicode MS" panose="020B0604020202020204" pitchFamily="34" charset="-128"/>
                <a:cs typeface="Arial Unicode MS" panose="020B0604020202020204" pitchFamily="34" charset="-128"/>
              </a:rPr>
              <a:t>BIG REASONS TO LET US HELP YOU BUY YOUR HOME</a:t>
            </a:r>
            <a:endParaRPr lang="en-US" sz="4000" b="1" baseline="50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115715" name="Group 3"/>
          <p:cNvGraphicFramePr>
            <a:graphicFrameLocks noGrp="1"/>
          </p:cNvGraphicFramePr>
          <p:nvPr/>
        </p:nvGraphicFramePr>
        <p:xfrm>
          <a:off x="402266" y="1523702"/>
          <a:ext cx="8369595" cy="4023894"/>
        </p:xfrm>
        <a:graphic>
          <a:graphicData uri="http://schemas.openxmlformats.org/drawingml/2006/table">
            <a:tbl>
              <a:tblPr/>
              <a:tblGrid>
                <a:gridCol w="4047506"/>
                <a:gridCol w="4322089"/>
              </a:tblGrid>
              <a:tr h="65151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pPr>
                      <a:r>
                        <a:rPr kumimoji="0" lang="en-US" sz="24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Instead Of:</a:t>
                      </a:r>
                      <a:endParaRPr kumimoji="0" lang="en-US" sz="24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pPr>
                      <a:r>
                        <a:rPr kumimoji="0" lang="en-US" sz="24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You Now Get:</a:t>
                      </a:r>
                      <a:endParaRPr kumimoji="0" lang="en-US" sz="24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731826">
                <a:tc>
                  <a:txBody>
                    <a:bodyPr/>
                    <a:lstStyle/>
                    <a:p>
                      <a:pPr marL="0" marR="0" lvl="0" indent="0" algn="l" defTabSz="914400" rtl="0" eaLnBrk="0" fontAlgn="base" latinLnBrk="0" hangingPunct="0">
                        <a:lnSpc>
                          <a:spcPct val="100000"/>
                        </a:lnSpc>
                        <a:spcBef>
                          <a:spcPct val="20000"/>
                        </a:spcBef>
                        <a:spcAft>
                          <a:spcPct val="0"/>
                        </a:spcAft>
                        <a:buClr>
                          <a:srgbClr val="FF0000"/>
                        </a:buClr>
                        <a:buSzTx/>
                        <a:buFontTx/>
                        <a:buChar char="•"/>
                      </a:pPr>
                      <a:r>
                        <a:rPr kumimoji="0" lang="en-US" sz="16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Searching on-line or in newspapers  at homes that may be already sold…</a:t>
                      </a:r>
                      <a:endParaRPr kumimoji="0" lang="en-US" sz="16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100000"/>
                        </a:lnSpc>
                        <a:spcBef>
                          <a:spcPct val="20000"/>
                        </a:spcBef>
                        <a:spcAft>
                          <a:spcPct val="0"/>
                        </a:spcAft>
                        <a:buClr>
                          <a:srgbClr val="FF0000"/>
                        </a:buClr>
                        <a:buSzTx/>
                        <a:buFont typeface="Wingdings" panose="05000000000000000000" charset="0"/>
                        <a:buChar char="ü"/>
                      </a:pPr>
                      <a:r>
                        <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Priority Access to all the HOT New Listings    BEFORE Other Buyers!</a:t>
                      </a:r>
                      <a:endPar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844904">
                <a:tc>
                  <a:txBody>
                    <a:bodyPr/>
                    <a:lstStyle/>
                    <a:p>
                      <a:pPr marL="0" marR="0" lvl="0" indent="0" algn="l" defTabSz="914400" rtl="0" eaLnBrk="0" fontAlgn="base" latinLnBrk="0" hangingPunct="0">
                        <a:lnSpc>
                          <a:spcPct val="100000"/>
                        </a:lnSpc>
                        <a:spcBef>
                          <a:spcPct val="20000"/>
                        </a:spcBef>
                        <a:spcAft>
                          <a:spcPct val="0"/>
                        </a:spcAft>
                        <a:buClr>
                          <a:srgbClr val="FF0000"/>
                        </a:buClr>
                        <a:buSzTx/>
                        <a:buFontTx/>
                        <a:buChar char="•"/>
                      </a:pPr>
                      <a:r>
                        <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Wasting your time viewing only homes an agent has picked out for you…</a:t>
                      </a:r>
                      <a:endPar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100000"/>
                        </a:lnSpc>
                        <a:spcBef>
                          <a:spcPct val="20000"/>
                        </a:spcBef>
                        <a:spcAft>
                          <a:spcPct val="0"/>
                        </a:spcAft>
                        <a:buClr>
                          <a:srgbClr val="FF0000"/>
                        </a:buClr>
                        <a:buSzTx/>
                        <a:buFont typeface="Wingdings" panose="05000000000000000000" charset="0"/>
                        <a:buChar char="ü"/>
                      </a:pPr>
                      <a:r>
                        <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Regular updates of homes that match YOUR criteria and YOU pick the homes you want to see!</a:t>
                      </a:r>
                      <a:endPar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800434">
                <a:tc>
                  <a:txBody>
                    <a:bodyPr/>
                    <a:lstStyle/>
                    <a:p>
                      <a:pPr marL="0" marR="0" lvl="0" indent="0" algn="l" defTabSz="914400" rtl="0" eaLnBrk="0" fontAlgn="base" latinLnBrk="0" hangingPunct="0">
                        <a:lnSpc>
                          <a:spcPct val="100000"/>
                        </a:lnSpc>
                        <a:spcBef>
                          <a:spcPct val="20000"/>
                        </a:spcBef>
                        <a:spcAft>
                          <a:spcPct val="0"/>
                        </a:spcAft>
                        <a:buClr>
                          <a:srgbClr val="FF0000"/>
                        </a:buClr>
                        <a:buSzTx/>
                        <a:buFontTx/>
                        <a:buChar char="•"/>
                      </a:pPr>
                      <a:r>
                        <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Being pressured to Buy a home after a few showings…</a:t>
                      </a:r>
                      <a:endPar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100000"/>
                        </a:lnSpc>
                        <a:spcBef>
                          <a:spcPct val="20000"/>
                        </a:spcBef>
                        <a:spcAft>
                          <a:spcPct val="0"/>
                        </a:spcAft>
                        <a:buClr>
                          <a:srgbClr val="FF0000"/>
                        </a:buClr>
                        <a:buSzTx/>
                        <a:buFont typeface="Wingdings" panose="05000000000000000000" charset="0"/>
                        <a:buChar char="ü"/>
                      </a:pPr>
                      <a:r>
                        <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Access to any and all homes, which you can see at your leisure and with NO pressure to buy!</a:t>
                      </a:r>
                      <a:endPar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972681">
                <a:tc>
                  <a:txBody>
                    <a:bodyPr/>
                    <a:lstStyle/>
                    <a:p>
                      <a:pPr marL="0" marR="0" lvl="0" indent="0" algn="l" defTabSz="914400" rtl="0" eaLnBrk="0" fontAlgn="base" latinLnBrk="0" hangingPunct="0">
                        <a:lnSpc>
                          <a:spcPct val="100000"/>
                        </a:lnSpc>
                        <a:spcBef>
                          <a:spcPct val="20000"/>
                        </a:spcBef>
                        <a:spcAft>
                          <a:spcPct val="0"/>
                        </a:spcAft>
                        <a:buClr>
                          <a:srgbClr val="FF0000"/>
                        </a:buClr>
                        <a:buSzTx/>
                        <a:buFontTx/>
                        <a:buChar char="•"/>
                      </a:pPr>
                      <a:r>
                        <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Overpaying for the home you want…</a:t>
                      </a:r>
                      <a:endPar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100000"/>
                        </a:lnSpc>
                        <a:spcBef>
                          <a:spcPct val="20000"/>
                        </a:spcBef>
                        <a:spcAft>
                          <a:spcPct val="0"/>
                        </a:spcAft>
                        <a:buClr>
                          <a:srgbClr val="FF0000"/>
                        </a:buClr>
                        <a:buSzTx/>
                        <a:buFont typeface="Wingdings" panose="05000000000000000000" charset="0"/>
                        <a:buChar char="ü"/>
                      </a:pPr>
                      <a:r>
                        <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The best possible price and terms because you beat out other buyers and don't have to compete with multiple offers and buyers!</a:t>
                      </a:r>
                      <a:endParaRPr kumimoji="0" lang="en-US" sz="1600" b="1" i="1"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r>
            </a:tbl>
          </a:graphicData>
        </a:graphic>
      </p:graphicFrame>
      <p:pic>
        <p:nvPicPr>
          <p:cNvPr id="2" name="Content Placeholder 8" descr="Birdsong-Group_2021"/>
          <p:cNvPicPr>
            <a:picLocks noChangeAspect="1"/>
          </p:cNvPicPr>
          <p:nvPr/>
        </p:nvPicPr>
        <p:blipFill>
          <a:blip r:embed="rId1"/>
          <a:stretch>
            <a:fillRect/>
          </a:stretch>
        </p:blipFill>
        <p:spPr>
          <a:xfrm>
            <a:off x="6878955" y="5730875"/>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500" fill="hold"/>
                                        <p:tgtEl>
                                          <p:spTgt spid="61443"/>
                                        </p:tgtEl>
                                        <p:attrNameLst>
                                          <p:attrName>ppt_w</p:attrName>
                                        </p:attrNameLst>
                                      </p:cBhvr>
                                      <p:tavLst>
                                        <p:tav tm="0">
                                          <p:val>
                                            <p:fltVal val="0"/>
                                          </p:val>
                                        </p:tav>
                                        <p:tav tm="100000">
                                          <p:val>
                                            <p:strVal val="#ppt_w"/>
                                          </p:val>
                                        </p:tav>
                                      </p:tavLst>
                                    </p:anim>
                                    <p:anim calcmode="lin" valueType="num">
                                      <p:cBhvr>
                                        <p:cTn id="8" dur="500" fill="hold"/>
                                        <p:tgtEl>
                                          <p:spTgt spid="6144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5715"/>
                                        </p:tgtEl>
                                        <p:attrNameLst>
                                          <p:attrName>style.visibility</p:attrName>
                                        </p:attrNameLst>
                                      </p:cBhvr>
                                      <p:to>
                                        <p:strVal val="visible"/>
                                      </p:to>
                                    </p:set>
                                    <p:animEffect transition="in" filter="dissolve">
                                      <p:cBhvr>
                                        <p:cTn id="12"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4781" name="Group 93"/>
          <p:cNvGraphicFramePr>
            <a:graphicFrameLocks noGrp="1"/>
          </p:cNvGraphicFramePr>
          <p:nvPr/>
        </p:nvGraphicFramePr>
        <p:xfrm>
          <a:off x="1035685" y="974725"/>
          <a:ext cx="7072630" cy="5513705"/>
        </p:xfrm>
        <a:graphic>
          <a:graphicData uri="http://schemas.openxmlformats.org/drawingml/2006/table">
            <a:tbl>
              <a:tblPr/>
              <a:tblGrid>
                <a:gridCol w="3536315"/>
                <a:gridCol w="3536315"/>
              </a:tblGrid>
              <a:tr h="871220">
                <a:tc>
                  <a:txBody>
                    <a:bodyPr/>
                    <a:lstStyle/>
                    <a:p>
                      <a:pPr marL="0" marR="0" lvl="0" indent="0" algn="l" defTabSz="914400" rtl="0" eaLnBrk="0" fontAlgn="base" latinLnBrk="0" hangingPunct="0">
                        <a:lnSpc>
                          <a:spcPct val="95000"/>
                        </a:lnSpc>
                        <a:spcBef>
                          <a:spcPct val="10000"/>
                        </a:spcBef>
                        <a:spcAft>
                          <a:spcPct val="0"/>
                        </a:spcAft>
                        <a:buClr>
                          <a:schemeClr val="bg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1.  YOU Get Pre-qualified FREE of Charge for a Home Loan and get access to special financing.</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95000"/>
                        </a:lnSpc>
                        <a:spcBef>
                          <a:spcPct val="10000"/>
                        </a:spcBef>
                        <a:spcAft>
                          <a:spcPct val="0"/>
                        </a:spcAft>
                        <a:buClr>
                          <a:schemeClr val="accent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You get more home for your money, you don’t waste time on homes above or below your price range &amp; beat out buyers not pre-approved.</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676275">
                <a:tc>
                  <a:txBody>
                    <a:bodyPr/>
                    <a:lstStyle/>
                    <a:p>
                      <a:pPr marL="0" marR="0" lvl="0" indent="0" algn="l" defTabSz="914400" rtl="0" eaLnBrk="0" fontAlgn="base" latinLnBrk="0" hangingPunct="0">
                        <a:lnSpc>
                          <a:spcPct val="95000"/>
                        </a:lnSpc>
                        <a:spcBef>
                          <a:spcPct val="10000"/>
                        </a:spcBef>
                        <a:spcAft>
                          <a:spcPct val="0"/>
                        </a:spcAft>
                        <a:buClr>
                          <a:schemeClr val="bg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2.  YOU receive the best new listings that match YOUR criteria BEFORE the average buyer knows about them!</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95000"/>
                        </a:lnSpc>
                        <a:spcBef>
                          <a:spcPct val="10000"/>
                        </a:spcBef>
                        <a:spcAft>
                          <a:spcPct val="0"/>
                        </a:spcAft>
                        <a:buClr>
                          <a:schemeClr val="accent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You can beat other buyers to all the HOT NEW LISTINGS!</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676275">
                <a:tc>
                  <a:txBody>
                    <a:bodyPr/>
                    <a:lstStyle/>
                    <a:p>
                      <a:pPr marL="0" marR="0" lvl="0" indent="0" algn="l" defTabSz="914400" rtl="0" eaLnBrk="0" fontAlgn="base" latinLnBrk="0" hangingPunct="0">
                        <a:lnSpc>
                          <a:spcPct val="95000"/>
                        </a:lnSpc>
                        <a:spcBef>
                          <a:spcPct val="10000"/>
                        </a:spcBef>
                        <a:spcAft>
                          <a:spcPct val="0"/>
                        </a:spcAft>
                        <a:buClr>
                          <a:schemeClr val="bg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3.  YOU are backed by our Specialized  Market Knowledge.</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95000"/>
                        </a:lnSpc>
                        <a:spcBef>
                          <a:spcPct val="10000"/>
                        </a:spcBef>
                        <a:spcAft>
                          <a:spcPct val="0"/>
                        </a:spcAft>
                        <a:buClr>
                          <a:schemeClr val="accent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You get the house you want at the lowest possible price and on the best terms and conditions.</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871220">
                <a:tc>
                  <a:txBody>
                    <a:bodyPr/>
                    <a:lstStyle/>
                    <a:p>
                      <a:pPr marL="0" marR="0" lvl="0" indent="0" algn="l" defTabSz="914400" rtl="0" eaLnBrk="0" fontAlgn="base" latinLnBrk="0" hangingPunct="0">
                        <a:lnSpc>
                          <a:spcPct val="95000"/>
                        </a:lnSpc>
                        <a:spcBef>
                          <a:spcPct val="10000"/>
                        </a:spcBef>
                        <a:spcAft>
                          <a:spcPct val="0"/>
                        </a:spcAft>
                        <a:buClr>
                          <a:schemeClr val="bg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4.  YOU have an entire TEAM of Pros and Leading-Edge Technology at your disposal, at no extra cost!</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95000"/>
                        </a:lnSpc>
                        <a:spcBef>
                          <a:spcPct val="10000"/>
                        </a:spcBef>
                        <a:spcAft>
                          <a:spcPct val="0"/>
                        </a:spcAft>
                        <a:buClr>
                          <a:schemeClr val="accent1"/>
                        </a:buClr>
                        <a:buSzTx/>
                        <a:buFontTx/>
                        <a:buNone/>
                      </a:pPr>
                      <a:r>
                        <a:rPr kumimoji="0" lang="en-US" sz="1350" b="1" i="1" u="none" strike="noStrike" cap="none" normalizeH="0" baseline="0">
                          <a:ln>
                            <a:noFill/>
                          </a:ln>
                          <a:solidFill>
                            <a:schemeClr val="tx1"/>
                          </a:solidFill>
                          <a:effectLst/>
                          <a:latin typeface="Arial Narrow" charset="0"/>
                          <a:ea typeface="MS PGothic" panose="020B0600070205080204" charset="-128"/>
                        </a:rPr>
                        <a:t>Our State-Of-The-Art Technology and unique TEAM Sales System means you save time and money &amp; your transactions are hassle-free.</a:t>
                      </a:r>
                      <a:endParaRPr kumimoji="0" lang="en-US" sz="1350" b="1" i="1" u="none" strike="noStrike" cap="none" normalizeH="0" baseline="0">
                        <a:ln>
                          <a:noFill/>
                        </a:ln>
                        <a:solidFill>
                          <a:schemeClr val="tx1"/>
                        </a:solidFill>
                        <a:effectLst/>
                        <a:latin typeface="Arial Narrow" charset="0"/>
                        <a:ea typeface="MS PGothic" panose="020B0600070205080204" charset="-128"/>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871220">
                <a:tc>
                  <a:txBody>
                    <a:bodyPr/>
                    <a:lstStyle/>
                    <a:p>
                      <a:pPr marL="0" marR="0" lvl="0" indent="0" algn="l" defTabSz="914400" rtl="0" eaLnBrk="0" fontAlgn="base" latinLnBrk="0" hangingPunct="0">
                        <a:lnSpc>
                          <a:spcPct val="95000"/>
                        </a:lnSpc>
                        <a:spcBef>
                          <a:spcPct val="10000"/>
                        </a:spcBef>
                        <a:spcAft>
                          <a:spcPct val="0"/>
                        </a:spcAft>
                        <a:buClr>
                          <a:schemeClr val="bg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5.  YOU get a written Cancellation Guarantee, signed     by us, that allows you to cancel if we do not live up to the promises we make!</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95000"/>
                        </a:lnSpc>
                        <a:spcBef>
                          <a:spcPct val="10000"/>
                        </a:spcBef>
                        <a:spcAft>
                          <a:spcPct val="0"/>
                        </a:spcAft>
                        <a:buClr>
                          <a:schemeClr val="accent1"/>
                        </a:buClr>
                        <a:buSzTx/>
                        <a:buFontTx/>
                        <a:buNone/>
                      </a:pPr>
                      <a:r>
                        <a:rPr kumimoji="0" lang="en-US" sz="1350" b="1" i="1" u="none" strike="noStrike" cap="none" normalizeH="0" baseline="0">
                          <a:ln>
                            <a:noFill/>
                          </a:ln>
                          <a:solidFill>
                            <a:schemeClr val="tx1"/>
                          </a:solidFill>
                          <a:effectLst/>
                          <a:latin typeface="Arial Narrow" charset="0"/>
                          <a:ea typeface="MS PGothic" panose="020B0600070205080204" charset="-128"/>
                        </a:rPr>
                        <a:t>YOU are in control, not the real estate agent.  You get our signed, written commitment – we take all the risk so you don’t have to!</a:t>
                      </a:r>
                      <a:endParaRPr kumimoji="0" lang="en-US" sz="1350" b="1" i="1" u="none" strike="noStrike" cap="none" normalizeH="0" baseline="0">
                        <a:ln>
                          <a:noFill/>
                        </a:ln>
                        <a:solidFill>
                          <a:schemeClr val="tx1"/>
                        </a:solidFill>
                        <a:effectLst/>
                        <a:latin typeface="Arial Narrow" charset="0"/>
                        <a:ea typeface="MS PGothic" panose="020B0600070205080204" charset="-128"/>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676275">
                <a:tc>
                  <a:txBody>
                    <a:bodyPr/>
                    <a:lstStyle/>
                    <a:p>
                      <a:pPr marL="0" marR="0" lvl="0" indent="0" algn="l" defTabSz="914400" rtl="0" eaLnBrk="0" fontAlgn="base" latinLnBrk="0" hangingPunct="0">
                        <a:lnSpc>
                          <a:spcPct val="95000"/>
                        </a:lnSpc>
                        <a:spcBef>
                          <a:spcPct val="10000"/>
                        </a:spcBef>
                        <a:spcAft>
                          <a:spcPct val="0"/>
                        </a:spcAft>
                        <a:buClr>
                          <a:schemeClr val="bg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6.   YOU get a written Satisfaction Guarantee, that insure you are satisfied with your purchase</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95000"/>
                        </a:lnSpc>
                        <a:spcBef>
                          <a:spcPct val="10000"/>
                        </a:spcBef>
                        <a:spcAft>
                          <a:spcPct val="0"/>
                        </a:spcAft>
                        <a:buClr>
                          <a:schemeClr val="accent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If within 12 months you are not 100% satisfied with your new property we’ll sell it for you!*</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871220">
                <a:tc>
                  <a:txBody>
                    <a:bodyPr/>
                    <a:lstStyle/>
                    <a:p>
                      <a:pPr marL="228600" marR="0" lvl="0" indent="-228600" algn="l" defTabSz="914400" rtl="0" eaLnBrk="0" fontAlgn="base" latinLnBrk="0" hangingPunct="0">
                        <a:lnSpc>
                          <a:spcPct val="95000"/>
                        </a:lnSpc>
                        <a:spcBef>
                          <a:spcPct val="10000"/>
                        </a:spcBef>
                        <a:spcAft>
                          <a:spcPct val="0"/>
                        </a:spcAft>
                        <a:buClr>
                          <a:schemeClr val="bg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7.  You get priority access to competent affiliates that can assist you with your total home purchase needs and circumstantial details.</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l" defTabSz="914400" rtl="0" eaLnBrk="0" fontAlgn="base" latinLnBrk="0" hangingPunct="0">
                        <a:lnSpc>
                          <a:spcPct val="95000"/>
                        </a:lnSpc>
                        <a:spcBef>
                          <a:spcPct val="10000"/>
                        </a:spcBef>
                        <a:spcAft>
                          <a:spcPct val="0"/>
                        </a:spcAft>
                        <a:buClr>
                          <a:schemeClr val="accent1"/>
                        </a:buClr>
                        <a:buSzTx/>
                        <a:buFontTx/>
                        <a:buNone/>
                      </a:pPr>
                      <a:r>
                        <a:rPr kumimoji="0" lang="en-US" sz="1350" b="1" i="1" u="none" strike="noStrike" cap="none" normalizeH="0" baseline="0" dirty="0">
                          <a:ln>
                            <a:noFill/>
                          </a:ln>
                          <a:solidFill>
                            <a:schemeClr val="tx1"/>
                          </a:solidFill>
                          <a:effectLst/>
                          <a:latin typeface="Arial Narrow" charset="0"/>
                          <a:ea typeface="MS PGothic" panose="020B0600070205080204" charset="-128"/>
                        </a:rPr>
                        <a:t>We have special relationships with Real Estate Attorney’s, Home Inspectors, Certified Engineers and others that can handle those special needs.</a:t>
                      </a:r>
                      <a:endParaRPr kumimoji="0" lang="en-US" sz="1350" b="1" i="1" u="none" strike="noStrike" cap="none" normalizeH="0" baseline="0" dirty="0">
                        <a:ln>
                          <a:noFill/>
                        </a:ln>
                        <a:solidFill>
                          <a:schemeClr val="tx1"/>
                        </a:solidFill>
                        <a:effectLst/>
                        <a:latin typeface="Arial Narrow" charset="0"/>
                        <a:ea typeface="MS PGothic" panose="020B0600070205080204" charset="-128"/>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r>
            </a:tbl>
          </a:graphicData>
        </a:graphic>
      </p:graphicFrame>
      <p:sp>
        <p:nvSpPr>
          <p:cNvPr id="48160" name="Rectangle 94"/>
          <p:cNvSpPr>
            <a:spLocks noChangeArrowheads="1"/>
          </p:cNvSpPr>
          <p:nvPr/>
        </p:nvSpPr>
        <p:spPr bwMode="auto">
          <a:xfrm>
            <a:off x="0" y="90130"/>
            <a:ext cx="9144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spcAft>
                <a:spcPct val="30000"/>
              </a:spcAft>
              <a:buClr>
                <a:schemeClr val="accent1"/>
              </a:buClr>
              <a:defRPr/>
            </a:pPr>
            <a:r>
              <a:rPr lang="en-US" sz="44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Exclusive VIP Buyer Benefits</a:t>
            </a:r>
            <a:endParaRPr lang="en-US" sz="44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4781"/>
                                        </p:tgtEl>
                                        <p:attrNameLst>
                                          <p:attrName>style.visibility</p:attrName>
                                        </p:attrNameLst>
                                      </p:cBhvr>
                                      <p:to>
                                        <p:strVal val="visible"/>
                                      </p:to>
                                    </p:set>
                                    <p:animEffect transition="in" filter="dissolve">
                                      <p:cBhvr>
                                        <p:cTn id="7" dur="500"/>
                                        <p:tgtEl>
                                          <p:spTgt spid="114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a:xfrm>
            <a:off x="415290" y="225425"/>
            <a:ext cx="8391525" cy="2769870"/>
          </a:xfrm>
          <a:solidFill>
            <a:srgbClr val="C0C0C0">
              <a:alpha val="50000"/>
            </a:srgbClr>
          </a:solidFill>
        </p:spPr>
        <p:txBody>
          <a:bodyPr>
            <a:noAutofit/>
          </a:bodyPr>
          <a:lstStyle/>
          <a:p>
            <a:pPr>
              <a:lnSpc>
                <a:spcPct val="75000"/>
              </a:lnSpc>
              <a:defRPr/>
            </a:pPr>
            <a:r>
              <a:rPr lang="en-US" sz="44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Put Our Team to Work in Helping You Find the Best Home at the Best Price with the Least Hassle! </a:t>
            </a:r>
            <a:endParaRPr lang="en-US" sz="4400" b="1" dirty="0">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 name="Group 8"/>
          <p:cNvGrpSpPr/>
          <p:nvPr/>
        </p:nvGrpSpPr>
        <p:grpSpPr>
          <a:xfrm>
            <a:off x="330200" y="5311233"/>
            <a:ext cx="3061192" cy="1257567"/>
            <a:chOff x="5874972" y="1450390"/>
            <a:chExt cx="3061192" cy="1257567"/>
          </a:xfrm>
        </p:grpSpPr>
        <p:sp>
          <p:nvSpPr>
            <p:cNvPr id="10" name="Rectangle: Diagonal Corners Snipped 9"/>
            <p:cNvSpPr/>
            <p:nvPr/>
          </p:nvSpPr>
          <p:spPr>
            <a:xfrm>
              <a:off x="5937981" y="1788989"/>
              <a:ext cx="2906563" cy="531610"/>
            </a:xfrm>
            <a:prstGeom prst="snip2DiagRect">
              <a:avLst/>
            </a:prstGeom>
            <a:solidFill>
              <a:schemeClr val="tx1"/>
            </a:solidFill>
            <a:ln>
              <a:solidFill>
                <a:srgbClr val="0A2CB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4"/>
            <p:cNvSpPr txBox="1">
              <a:spLocks noChangeArrowheads="1"/>
            </p:cNvSpPr>
            <p:nvPr/>
          </p:nvSpPr>
          <p:spPr bwMode="auto">
            <a:xfrm>
              <a:off x="5929062" y="1450390"/>
              <a:ext cx="29065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1600" b="1" dirty="0">
                  <a:solidFill>
                    <a:schemeClr val="tx1"/>
                  </a:solidFill>
                  <a:latin typeface="Ebrima" panose="02000000000000000000" charset="0"/>
                  <a:ea typeface="Ebrima" panose="02000000000000000000" charset="0"/>
                  <a:cs typeface="Ebrima" panose="02000000000000000000" charset="0"/>
                </a:rPr>
                <a:t>Your Home SOLD in 45 Days</a:t>
              </a:r>
              <a:endParaRPr lang="en-PH" altLang="en-US" sz="1600" b="1" dirty="0">
                <a:solidFill>
                  <a:schemeClr val="tx1"/>
                </a:solidFill>
                <a:latin typeface="Ebrima" panose="02000000000000000000" charset="0"/>
                <a:ea typeface="Ebrima" panose="02000000000000000000" charset="0"/>
                <a:cs typeface="Ebrima" panose="02000000000000000000" charset="0"/>
              </a:endParaRPr>
            </a:p>
          </p:txBody>
        </p:sp>
        <p:sp>
          <p:nvSpPr>
            <p:cNvPr id="12" name="TextBox 11"/>
            <p:cNvSpPr txBox="1">
              <a:spLocks noChangeArrowheads="1"/>
            </p:cNvSpPr>
            <p:nvPr/>
          </p:nvSpPr>
          <p:spPr bwMode="auto">
            <a:xfrm>
              <a:off x="5920145" y="1735824"/>
              <a:ext cx="2906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3200" b="1" u="sng" dirty="0">
                  <a:solidFill>
                    <a:srgbClr val="0A2CB1"/>
                  </a:solidFill>
                  <a:latin typeface="Ebrima" panose="02000000000000000000" charset="0"/>
                  <a:ea typeface="Ebrima" panose="02000000000000000000" charset="0"/>
                  <a:cs typeface="Ebrima" panose="02000000000000000000" charset="0"/>
                </a:rPr>
                <a:t>GUARANTEED</a:t>
              </a:r>
              <a:endParaRPr lang="en-PH" altLang="en-US" sz="3200" b="1" u="sng" dirty="0">
                <a:solidFill>
                  <a:srgbClr val="0A2CB1"/>
                </a:solidFill>
                <a:latin typeface="Ebrima" panose="02000000000000000000" charset="0"/>
                <a:ea typeface="Ebrima" panose="02000000000000000000" charset="0"/>
                <a:cs typeface="Ebrima" panose="02000000000000000000" charset="0"/>
              </a:endParaRPr>
            </a:p>
          </p:txBody>
        </p:sp>
        <p:sp>
          <p:nvSpPr>
            <p:cNvPr id="13" name="TextBox 12"/>
            <p:cNvSpPr txBox="1">
              <a:spLocks noChangeArrowheads="1"/>
            </p:cNvSpPr>
            <p:nvPr/>
          </p:nvSpPr>
          <p:spPr bwMode="auto">
            <a:xfrm>
              <a:off x="5874972" y="2338416"/>
              <a:ext cx="3061192" cy="3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pPr algn="ctr"/>
              <a:r>
                <a:rPr lang="en-PH" altLang="en-US" sz="1800" b="1" dirty="0">
                  <a:solidFill>
                    <a:schemeClr val="tx1"/>
                  </a:solidFill>
                  <a:latin typeface="Ebrima" panose="02000000000000000000" charset="0"/>
                  <a:ea typeface="Ebrima" panose="02000000000000000000" charset="0"/>
                  <a:cs typeface="Ebrima" panose="02000000000000000000" charset="0"/>
                </a:rPr>
                <a:t>Or I’ll Pay You $1500!*</a:t>
              </a:r>
              <a:endParaRPr lang="en-PH" altLang="en-US" sz="1800" b="1" dirty="0">
                <a:solidFill>
                  <a:schemeClr val="tx1"/>
                </a:solidFill>
                <a:latin typeface="Ebrima" panose="02000000000000000000" charset="0"/>
                <a:ea typeface="Ebrima" panose="02000000000000000000" charset="0"/>
                <a:cs typeface="Ebrima" panose="02000000000000000000" charset="0"/>
              </a:endParaRPr>
            </a:p>
          </p:txBody>
        </p:sp>
      </p:grpSp>
      <p:grpSp>
        <p:nvGrpSpPr>
          <p:cNvPr id="14" name="Group 13"/>
          <p:cNvGrpSpPr/>
          <p:nvPr/>
        </p:nvGrpSpPr>
        <p:grpSpPr>
          <a:xfrm>
            <a:off x="3550797" y="5310657"/>
            <a:ext cx="3288665" cy="1087120"/>
            <a:chOff x="5811556" y="3100256"/>
            <a:chExt cx="3288665" cy="1087120"/>
          </a:xfrm>
        </p:grpSpPr>
        <p:sp>
          <p:nvSpPr>
            <p:cNvPr id="15" name="Rectangle: Diagonal Corners Snipped 14"/>
            <p:cNvSpPr/>
            <p:nvPr/>
          </p:nvSpPr>
          <p:spPr>
            <a:xfrm>
              <a:off x="5970335" y="3831082"/>
              <a:ext cx="2906563" cy="304265"/>
            </a:xfrm>
            <a:prstGeom prst="snip2DiagRect">
              <a:avLst/>
            </a:prstGeom>
            <a:solidFill>
              <a:schemeClr val="tx1"/>
            </a:solidFill>
            <a:ln>
              <a:solidFill>
                <a:srgbClr val="0A2CB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6"/>
            <p:cNvSpPr txBox="1">
              <a:spLocks noChangeArrowheads="1"/>
            </p:cNvSpPr>
            <p:nvPr/>
          </p:nvSpPr>
          <p:spPr bwMode="auto">
            <a:xfrm>
              <a:off x="5811556" y="3100256"/>
              <a:ext cx="31880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pPr algn="ctr"/>
              <a:r>
                <a:rPr lang="en-PH" altLang="en-US" sz="1400" b="1" dirty="0">
                  <a:solidFill>
                    <a:schemeClr val="tx1"/>
                  </a:solidFill>
                  <a:latin typeface="Ebrima" panose="02000000000000000000" charset="0"/>
                  <a:ea typeface="Ebrima" panose="02000000000000000000" charset="0"/>
                  <a:cs typeface="Ebrima" panose="02000000000000000000" charset="0"/>
                </a:rPr>
                <a:t>BUY ANY HOME FROM ME, </a:t>
              </a:r>
              <a:endParaRPr lang="en-PH" altLang="en-US" sz="1400" b="1" dirty="0">
                <a:solidFill>
                  <a:schemeClr val="tx1"/>
                </a:solidFill>
                <a:latin typeface="Ebrima" panose="02000000000000000000" charset="0"/>
                <a:ea typeface="Ebrima" panose="02000000000000000000" charset="0"/>
                <a:cs typeface="Ebrima" panose="02000000000000000000" charset="0"/>
              </a:endParaRPr>
            </a:p>
            <a:p>
              <a:pPr algn="ctr"/>
              <a:r>
                <a:rPr lang="en-PH" altLang="en-US" sz="1400" b="1" dirty="0">
                  <a:solidFill>
                    <a:schemeClr val="tx1"/>
                  </a:solidFill>
                  <a:latin typeface="Ebrima" panose="02000000000000000000" charset="0"/>
                  <a:ea typeface="Ebrima" panose="02000000000000000000" charset="0"/>
                  <a:cs typeface="Ebrima" panose="02000000000000000000" charset="0"/>
                </a:rPr>
                <a:t>AND IF YOU ARE </a:t>
              </a:r>
              <a:endParaRPr lang="en-PH" altLang="en-US" sz="1400" b="1" dirty="0">
                <a:solidFill>
                  <a:schemeClr val="tx1"/>
                </a:solidFill>
                <a:latin typeface="Ebrima" panose="02000000000000000000" charset="0"/>
                <a:ea typeface="Ebrima" panose="02000000000000000000" charset="0"/>
                <a:cs typeface="Ebrima" panose="02000000000000000000" charset="0"/>
              </a:endParaRPr>
            </a:p>
            <a:p>
              <a:pPr algn="ctr"/>
              <a:r>
                <a:rPr lang="en-PH" altLang="en-US" sz="1400" b="1" dirty="0">
                  <a:solidFill>
                    <a:schemeClr val="tx1"/>
                  </a:solidFill>
                  <a:latin typeface="Ebrima" panose="02000000000000000000" charset="0"/>
                  <a:ea typeface="Ebrima" panose="02000000000000000000" charset="0"/>
                  <a:cs typeface="Ebrima" panose="02000000000000000000" charset="0"/>
                </a:rPr>
                <a:t>NOT SATISFIED IN 12 MONTHS</a:t>
              </a:r>
              <a:endParaRPr lang="en-PH" altLang="en-US" sz="1400" b="1" dirty="0">
                <a:solidFill>
                  <a:schemeClr val="tx1"/>
                </a:solidFill>
                <a:latin typeface="Ebrima" panose="02000000000000000000" charset="0"/>
                <a:ea typeface="Ebrima" panose="02000000000000000000" charset="0"/>
                <a:cs typeface="Ebrima" panose="02000000000000000000" charset="0"/>
              </a:endParaRPr>
            </a:p>
          </p:txBody>
        </p:sp>
        <p:sp>
          <p:nvSpPr>
            <p:cNvPr id="17" name="TextBox 17"/>
            <p:cNvSpPr txBox="1">
              <a:spLocks noChangeArrowheads="1"/>
            </p:cNvSpPr>
            <p:nvPr/>
          </p:nvSpPr>
          <p:spPr bwMode="auto">
            <a:xfrm>
              <a:off x="6002056" y="3788596"/>
              <a:ext cx="30981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2000" b="1" dirty="0">
                  <a:solidFill>
                    <a:srgbClr val="0A2CB1"/>
                  </a:solidFill>
                  <a:latin typeface="Ebrima" panose="02000000000000000000" charset="0"/>
                  <a:ea typeface="Ebrima" panose="02000000000000000000" charset="0"/>
                  <a:cs typeface="Ebrima" panose="02000000000000000000" charset="0"/>
                </a:rPr>
                <a:t>I Will Sell It For FREE!*</a:t>
              </a:r>
              <a:endParaRPr lang="en-PH" altLang="en-US" sz="2000" b="1" dirty="0">
                <a:solidFill>
                  <a:srgbClr val="0A2CB1"/>
                </a:solidFill>
                <a:latin typeface="Ebrima" panose="02000000000000000000" charset="0"/>
                <a:ea typeface="Ebrima" panose="02000000000000000000" charset="0"/>
                <a:cs typeface="Ebrima" panose="02000000000000000000" charset="0"/>
              </a:endParaRPr>
            </a:p>
          </p:txBody>
        </p:sp>
      </p:grpSp>
      <p:sp>
        <p:nvSpPr>
          <p:cNvPr id="18" name="TextBox 13"/>
          <p:cNvSpPr txBox="1">
            <a:spLocks noChangeArrowheads="1"/>
          </p:cNvSpPr>
          <p:nvPr/>
        </p:nvSpPr>
        <p:spPr bwMode="auto">
          <a:xfrm>
            <a:off x="7676198" y="6496068"/>
            <a:ext cx="1130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500">
                <a:solidFill>
                  <a:srgbClr val="CC0000"/>
                </a:solidFill>
                <a:latin typeface="HelveticaNeue BlackExt"/>
              </a:defRPr>
            </a:lvl1pPr>
            <a:lvl2pPr marL="742950" indent="-285750">
              <a:defRPr sz="4500">
                <a:solidFill>
                  <a:srgbClr val="CC0000"/>
                </a:solidFill>
                <a:latin typeface="HelveticaNeue BlackExt"/>
              </a:defRPr>
            </a:lvl2pPr>
            <a:lvl3pPr marL="1143000" indent="-228600">
              <a:defRPr sz="4500">
                <a:solidFill>
                  <a:srgbClr val="CC0000"/>
                </a:solidFill>
                <a:latin typeface="HelveticaNeue BlackExt"/>
              </a:defRPr>
            </a:lvl3pPr>
            <a:lvl4pPr marL="1600200" indent="-228600">
              <a:defRPr sz="4500">
                <a:solidFill>
                  <a:srgbClr val="CC0000"/>
                </a:solidFill>
                <a:latin typeface="HelveticaNeue BlackExt"/>
              </a:defRPr>
            </a:lvl4pPr>
            <a:lvl5pPr marL="2057400" indent="-228600">
              <a:defRPr sz="4500">
                <a:solidFill>
                  <a:srgbClr val="CC0000"/>
                </a:solidFill>
                <a:latin typeface="HelveticaNeue BlackExt"/>
              </a:defRPr>
            </a:lvl5pPr>
            <a:lvl6pPr marL="2514600" indent="-228600" eaLnBrk="0" fontAlgn="base" hangingPunct="0">
              <a:spcBef>
                <a:spcPct val="0"/>
              </a:spcBef>
              <a:spcAft>
                <a:spcPct val="0"/>
              </a:spcAft>
              <a:defRPr sz="4500">
                <a:solidFill>
                  <a:srgbClr val="CC0000"/>
                </a:solidFill>
                <a:latin typeface="HelveticaNeue BlackExt"/>
              </a:defRPr>
            </a:lvl6pPr>
            <a:lvl7pPr marL="2971800" indent="-228600" eaLnBrk="0" fontAlgn="base" hangingPunct="0">
              <a:spcBef>
                <a:spcPct val="0"/>
              </a:spcBef>
              <a:spcAft>
                <a:spcPct val="0"/>
              </a:spcAft>
              <a:defRPr sz="4500">
                <a:solidFill>
                  <a:srgbClr val="CC0000"/>
                </a:solidFill>
                <a:latin typeface="HelveticaNeue BlackExt"/>
              </a:defRPr>
            </a:lvl7pPr>
            <a:lvl8pPr marL="3429000" indent="-228600" eaLnBrk="0" fontAlgn="base" hangingPunct="0">
              <a:spcBef>
                <a:spcPct val="0"/>
              </a:spcBef>
              <a:spcAft>
                <a:spcPct val="0"/>
              </a:spcAft>
              <a:defRPr sz="4500">
                <a:solidFill>
                  <a:srgbClr val="CC0000"/>
                </a:solidFill>
                <a:latin typeface="HelveticaNeue BlackExt"/>
              </a:defRPr>
            </a:lvl8pPr>
            <a:lvl9pPr marL="3886200" indent="-228600" eaLnBrk="0" fontAlgn="base" hangingPunct="0">
              <a:spcBef>
                <a:spcPct val="0"/>
              </a:spcBef>
              <a:spcAft>
                <a:spcPct val="0"/>
              </a:spcAft>
              <a:defRPr sz="4500">
                <a:solidFill>
                  <a:srgbClr val="CC0000"/>
                </a:solidFill>
                <a:latin typeface="HelveticaNeue BlackExt"/>
              </a:defRPr>
            </a:lvl9pPr>
          </a:lstStyle>
          <a:p>
            <a:r>
              <a:rPr lang="en-PH" altLang="en-US" sz="700" dirty="0">
                <a:solidFill>
                  <a:schemeClr val="tx1"/>
                </a:solidFill>
                <a:ea typeface="Arial Unicode MS"/>
                <a:cs typeface="Arial Unicode MS"/>
              </a:rPr>
              <a:t>**CONDITIONS APPLY</a:t>
            </a:r>
            <a:endParaRPr lang="en-PH" altLang="en-US" sz="700" dirty="0">
              <a:solidFill>
                <a:schemeClr val="tx1"/>
              </a:solidFill>
              <a:ea typeface="Arial Unicode MS"/>
              <a:cs typeface="Arial Unicode MS"/>
            </a:endParaRPr>
          </a:p>
        </p:txBody>
      </p:sp>
      <p:pic>
        <p:nvPicPr>
          <p:cNvPr id="4" name="Content Placeholder 8" descr="Birdsong-Group_2021"/>
          <p:cNvPicPr>
            <a:picLocks noChangeAspect="1"/>
          </p:cNvPicPr>
          <p:nvPr>
            <p:ph sz="half" idx="2"/>
          </p:nvPr>
        </p:nvPicPr>
        <p:blipFill>
          <a:blip r:embed="rId1"/>
          <a:stretch>
            <a:fillRect/>
          </a:stretch>
        </p:blipFill>
        <p:spPr>
          <a:xfrm>
            <a:off x="7068820" y="5540375"/>
            <a:ext cx="1737995" cy="932180"/>
          </a:xfrm>
          <a:prstGeom prst="rect">
            <a:avLst/>
          </a:prstGeom>
        </p:spPr>
      </p:pic>
      <p:pic>
        <p:nvPicPr>
          <p:cNvPr id="5" name="Content Placeholder 4" descr="The Birdsong Group Team photo_June 27 2022_"/>
          <p:cNvPicPr>
            <a:picLocks noChangeAspect="1"/>
          </p:cNvPicPr>
          <p:nvPr>
            <p:ph idx="1"/>
          </p:nvPr>
        </p:nvPicPr>
        <p:blipFill>
          <a:blip r:embed="rId2"/>
          <a:stretch>
            <a:fillRect/>
          </a:stretch>
        </p:blipFill>
        <p:spPr>
          <a:xfrm>
            <a:off x="415925" y="2753995"/>
            <a:ext cx="8390255" cy="22383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ChangeArrowheads="1"/>
          </p:cNvSpPr>
          <p:nvPr/>
        </p:nvSpPr>
        <p:spPr bwMode="auto">
          <a:xfrm>
            <a:off x="0" y="320286"/>
            <a:ext cx="9144000" cy="109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pPr algn="ctr">
              <a:lnSpc>
                <a:spcPct val="80000"/>
              </a:lnSpc>
              <a:defRPr/>
            </a:pPr>
            <a: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What to </a:t>
            </a:r>
            <a:r>
              <a:rPr lang="en-US" sz="4000" b="1" i="1" u="sng"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Say and Do</a:t>
            </a:r>
            <a: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When You </a:t>
            </a:r>
            <a:endPar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80000"/>
              </a:lnSpc>
              <a:defRPr/>
            </a:pPr>
            <a: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Come Across Homes on Your Own</a:t>
            </a:r>
            <a:endPar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1" name="Rectangle 5"/>
          <p:cNvSpPr>
            <a:spLocks noChangeArrowheads="1"/>
          </p:cNvSpPr>
          <p:nvPr/>
        </p:nvSpPr>
        <p:spPr bwMode="auto">
          <a:xfrm>
            <a:off x="855034" y="1500648"/>
            <a:ext cx="7391400" cy="448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marL="342900" indent="-342900">
              <a:lnSpc>
                <a:spcPct val="80000"/>
              </a:lnSpc>
              <a:spcBef>
                <a:spcPct val="50000"/>
              </a:spcBef>
              <a:buClr>
                <a:srgbClr val="FF0000"/>
              </a:buClr>
              <a:buSzPct val="110000"/>
              <a:buFont typeface="Arial" panose="020B0604020202020204" pitchFamily="34" charset="0"/>
              <a:buChar char="•"/>
              <a:defRPr/>
            </a:pPr>
            <a:r>
              <a:rPr lang="en-US" sz="2400" i="1" dirty="0">
                <a:latin typeface="Arial Unicode MS" panose="020B0604020202020204" pitchFamily="34" charset="-128"/>
                <a:ea typeface="Arial Unicode MS" panose="020B0604020202020204" pitchFamily="34" charset="-128"/>
                <a:cs typeface="Arial Unicode MS" panose="020B0604020202020204" pitchFamily="34" charset="-128"/>
              </a:rPr>
              <a:t> If you see a home you like, feel free to call for info but always tell the agent that you’re working with us (this will prevent  you from being hounded by other agents with questions and sales pitches.)</a:t>
            </a:r>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lnSpc>
                <a:spcPct val="80000"/>
              </a:lnSpc>
              <a:spcBef>
                <a:spcPct val="50000"/>
              </a:spcBef>
              <a:buClr>
                <a:srgbClr val="FF0000"/>
              </a:buClr>
              <a:buSzPct val="110000"/>
              <a:buFont typeface="Arial" panose="020B0604020202020204" pitchFamily="34" charset="0"/>
              <a:buChar char="•"/>
              <a:defRPr/>
            </a:pPr>
            <a:r>
              <a:rPr lang="en-US" sz="2400" i="1" dirty="0">
                <a:latin typeface="Arial Unicode MS" panose="020B0604020202020204" pitchFamily="34" charset="-128"/>
                <a:ea typeface="Arial Unicode MS" panose="020B0604020202020204" pitchFamily="34" charset="-128"/>
                <a:cs typeface="Arial Unicode MS" panose="020B0604020202020204" pitchFamily="34" charset="-128"/>
              </a:rPr>
              <a:t>Get the price and (if available) the MLS number of the property and we will send you complete information.</a:t>
            </a:r>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lnSpc>
                <a:spcPct val="80000"/>
              </a:lnSpc>
              <a:spcBef>
                <a:spcPct val="50000"/>
              </a:spcBef>
              <a:buClr>
                <a:srgbClr val="FF0000"/>
              </a:buClr>
              <a:buSzPct val="110000"/>
              <a:buFont typeface="Arial" panose="020B0604020202020204" pitchFamily="34" charset="0"/>
              <a:buChar char="•"/>
              <a:defRPr/>
            </a:pPr>
            <a:r>
              <a:rPr lang="en-US" sz="2400" i="1" dirty="0">
                <a:latin typeface="Arial Unicode MS" panose="020B0604020202020204" pitchFamily="34" charset="-128"/>
                <a:ea typeface="Arial Unicode MS" panose="020B0604020202020204" pitchFamily="34" charset="-128"/>
                <a:cs typeface="Arial Unicode MS" panose="020B0604020202020204" pitchFamily="34" charset="-128"/>
              </a:rPr>
              <a:t>If you see a house that is For Sale by Owner (FSBO), you should NOT contact them but send us the address and phone number so we can contact the home owner as your representative.</a:t>
            </a:r>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lnSpc>
                <a:spcPct val="80000"/>
              </a:lnSpc>
              <a:spcBef>
                <a:spcPct val="50000"/>
              </a:spcBef>
              <a:buClr>
                <a:srgbClr val="FF0000"/>
              </a:buClr>
              <a:buSzPct val="110000"/>
              <a:buFont typeface="Arial" panose="020B0604020202020204" pitchFamily="34" charset="0"/>
              <a:buChar char="•"/>
              <a:defRPr/>
            </a:pPr>
            <a:r>
              <a:rPr lang="en-US" sz="2400" i="1" dirty="0">
                <a:latin typeface="Arial Unicode MS" panose="020B0604020202020204" pitchFamily="34" charset="-128"/>
                <a:ea typeface="Arial Unicode MS" panose="020B0604020202020204" pitchFamily="34" charset="-128"/>
                <a:cs typeface="Arial Unicode MS" panose="020B0604020202020204" pitchFamily="34" charset="-128"/>
              </a:rPr>
              <a:t>If you see a house you want to look at ALWAYS call Us for appointments.</a:t>
            </a:r>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Content Placeholder 8" descr="Birdsong-Group_2021"/>
          <p:cNvPicPr>
            <a:picLocks noChangeAspect="1"/>
          </p:cNvPicPr>
          <p:nvPr/>
        </p:nvPicPr>
        <p:blipFill>
          <a:blip r:embed="rId1"/>
          <a:stretch>
            <a:fillRect/>
          </a:stretch>
        </p:blipFill>
        <p:spPr>
          <a:xfrm>
            <a:off x="6920865" y="566039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0900"/>
                                        </p:tgtEl>
                                        <p:attrNameLst>
                                          <p:attrName>style.visibility</p:attrName>
                                        </p:attrNameLst>
                                      </p:cBhvr>
                                      <p:to>
                                        <p:strVal val="visible"/>
                                      </p:to>
                                    </p:set>
                                    <p:anim calcmode="lin" valueType="num">
                                      <p:cBhvr additive="base">
                                        <p:cTn id="7" dur="500" fill="hold"/>
                                        <p:tgtEl>
                                          <p:spTgt spid="80900"/>
                                        </p:tgtEl>
                                        <p:attrNameLst>
                                          <p:attrName>ppt_x</p:attrName>
                                        </p:attrNameLst>
                                      </p:cBhvr>
                                      <p:tavLst>
                                        <p:tav tm="0">
                                          <p:val>
                                            <p:strVal val="0-#ppt_w/2"/>
                                          </p:val>
                                        </p:tav>
                                        <p:tav tm="100000">
                                          <p:val>
                                            <p:strVal val="#ppt_x"/>
                                          </p:val>
                                        </p:tav>
                                      </p:tavLst>
                                    </p:anim>
                                    <p:anim calcmode="lin" valueType="num">
                                      <p:cBhvr additive="base">
                                        <p:cTn id="8" dur="500" fill="hold"/>
                                        <p:tgtEl>
                                          <p:spTgt spid="809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80901"/>
                                        </p:tgtEl>
                                        <p:attrNameLst>
                                          <p:attrName>style.visibility</p:attrName>
                                        </p:attrNameLst>
                                      </p:cBhvr>
                                      <p:to>
                                        <p:strVal val="visible"/>
                                      </p:to>
                                    </p:set>
                                    <p:anim calcmode="lin" valueType="num">
                                      <p:cBhvr>
                                        <p:cTn id="12" dur="500" fill="hold"/>
                                        <p:tgtEl>
                                          <p:spTgt spid="80901"/>
                                        </p:tgtEl>
                                        <p:attrNameLst>
                                          <p:attrName>ppt_x</p:attrName>
                                        </p:attrNameLst>
                                      </p:cBhvr>
                                      <p:tavLst>
                                        <p:tav tm="0">
                                          <p:val>
                                            <p:strVal val="#ppt_x"/>
                                          </p:val>
                                        </p:tav>
                                        <p:tav tm="100000">
                                          <p:val>
                                            <p:strVal val="#ppt_x"/>
                                          </p:val>
                                        </p:tav>
                                      </p:tavLst>
                                    </p:anim>
                                    <p:anim calcmode="lin" valueType="num">
                                      <p:cBhvr>
                                        <p:cTn id="13" dur="500" fill="hold"/>
                                        <p:tgtEl>
                                          <p:spTgt spid="80901"/>
                                        </p:tgtEl>
                                        <p:attrNameLst>
                                          <p:attrName>ppt_y</p:attrName>
                                        </p:attrNameLst>
                                      </p:cBhvr>
                                      <p:tavLst>
                                        <p:tav tm="0">
                                          <p:val>
                                            <p:strVal val="#ppt_y-#ppt_h/2"/>
                                          </p:val>
                                        </p:tav>
                                        <p:tav tm="100000">
                                          <p:val>
                                            <p:strVal val="#ppt_y"/>
                                          </p:val>
                                        </p:tav>
                                      </p:tavLst>
                                    </p:anim>
                                    <p:anim calcmode="lin" valueType="num">
                                      <p:cBhvr>
                                        <p:cTn id="14" dur="500" fill="hold"/>
                                        <p:tgtEl>
                                          <p:spTgt spid="80901"/>
                                        </p:tgtEl>
                                        <p:attrNameLst>
                                          <p:attrName>ppt_w</p:attrName>
                                        </p:attrNameLst>
                                      </p:cBhvr>
                                      <p:tavLst>
                                        <p:tav tm="0">
                                          <p:val>
                                            <p:strVal val="#ppt_w"/>
                                          </p:val>
                                        </p:tav>
                                        <p:tav tm="100000">
                                          <p:val>
                                            <p:strVal val="#ppt_w"/>
                                          </p:val>
                                        </p:tav>
                                      </p:tavLst>
                                    </p:anim>
                                    <p:anim calcmode="lin" valueType="num">
                                      <p:cBhvr>
                                        <p:cTn id="15" dur="500" fill="hold"/>
                                        <p:tgtEl>
                                          <p:spTgt spid="809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utoUpdateAnimBg="0"/>
      <p:bldP spid="8090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075" name="Rectangle 3"/>
          <p:cNvSpPr>
            <a:spLocks noGrp="1" noChangeArrowheads="1"/>
          </p:cNvSpPr>
          <p:nvPr>
            <p:ph type="ctrTitle"/>
          </p:nvPr>
        </p:nvSpPr>
        <p:spPr>
          <a:xfrm>
            <a:off x="0" y="187414"/>
            <a:ext cx="9144000" cy="914400"/>
          </a:xfrm>
          <a:effectLst>
            <a:outerShdw dist="28398" dir="1593903" algn="ctr" rotWithShape="0">
              <a:schemeClr val="tx1">
                <a:alpha val="50000"/>
              </a:schemeClr>
            </a:outerShdw>
          </a:effectLst>
        </p:spPr>
        <p:txBody>
          <a:bodyPr anchor="ctr"/>
          <a:lstStyle/>
          <a:p>
            <a:pPr eaLnBrk="1" hangingPunct="1"/>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Your Referrals Feed The Hungry!</a:t>
            </a:r>
            <a:endParaRPr lang="en-US" sz="4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3" name="Rectangle 7"/>
          <p:cNvSpPr>
            <a:spLocks noChangeArrowheads="1"/>
          </p:cNvSpPr>
          <p:nvPr/>
        </p:nvSpPr>
        <p:spPr bwMode="auto">
          <a:xfrm>
            <a:off x="0" y="0"/>
            <a:ext cx="9144000" cy="914400"/>
          </a:xfrm>
          <a:prstGeom prst="rect">
            <a:avLst/>
          </a:prstGeom>
          <a:noFill/>
          <a:ln>
            <a:noFill/>
          </a:ln>
          <a:effectLst>
            <a:outerShdw blurRad="63500" dist="29783" dir="1514402"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75000"/>
              </a:lnSpc>
              <a:defRPr/>
            </a:pPr>
            <a:r>
              <a:rPr lang="en-US" sz="4000" b="1">
                <a:solidFill>
                  <a:schemeClr val="tx1"/>
                </a:solidFill>
                <a:latin typeface="Arial Unicode MS" charset="0"/>
                <a:ea typeface="MS PGothic" panose="020B0600070205080204" charset="-128"/>
                <a:cs typeface="Arial Unicode MS" charset="0"/>
              </a:rPr>
              <a:t> </a:t>
            </a:r>
            <a:endParaRPr lang="en-US" sz="4000" b="1">
              <a:solidFill>
                <a:schemeClr val="tx1"/>
              </a:solidFill>
              <a:latin typeface="Arial Unicode MS" charset="0"/>
              <a:ea typeface="MS PGothic" panose="020B0600070205080204" charset="-128"/>
              <a:cs typeface="Arial Unicode MS" charset="0"/>
            </a:endParaRPr>
          </a:p>
        </p:txBody>
      </p:sp>
      <p:pic>
        <p:nvPicPr>
          <p:cNvPr id="2" name="Content Placeholder 8" descr="Birdsong-Group_2021"/>
          <p:cNvPicPr>
            <a:picLocks noChangeAspect="1"/>
          </p:cNvPicPr>
          <p:nvPr/>
        </p:nvPicPr>
        <p:blipFill>
          <a:blip r:embed="rId1"/>
          <a:stretch>
            <a:fillRect/>
          </a:stretch>
        </p:blipFill>
        <p:spPr>
          <a:xfrm>
            <a:off x="5348605" y="1427480"/>
            <a:ext cx="2580640" cy="1135380"/>
          </a:xfrm>
          <a:prstGeom prst="rect">
            <a:avLst/>
          </a:prstGeom>
        </p:spPr>
      </p:pic>
      <p:pic>
        <p:nvPicPr>
          <p:cNvPr id="3" name="Picture 2" descr="Second Harvest Food Bank"/>
          <p:cNvPicPr>
            <a:picLocks noChangeAspect="1"/>
          </p:cNvPicPr>
          <p:nvPr/>
        </p:nvPicPr>
        <p:blipFill>
          <a:blip r:embed="rId2"/>
          <a:stretch>
            <a:fillRect/>
          </a:stretch>
        </p:blipFill>
        <p:spPr>
          <a:xfrm>
            <a:off x="935990" y="1427480"/>
            <a:ext cx="3286125" cy="1033145"/>
          </a:xfrm>
          <a:prstGeom prst="rect">
            <a:avLst/>
          </a:prstGeom>
        </p:spPr>
      </p:pic>
      <p:pic>
        <p:nvPicPr>
          <p:cNvPr id="4" name="Picture 3" descr="second harvest"/>
          <p:cNvPicPr>
            <a:picLocks noChangeAspect="1"/>
          </p:cNvPicPr>
          <p:nvPr/>
        </p:nvPicPr>
        <p:blipFill>
          <a:blip r:embed="rId3"/>
          <a:stretch>
            <a:fillRect/>
          </a:stretch>
        </p:blipFill>
        <p:spPr>
          <a:xfrm>
            <a:off x="216535" y="3319780"/>
            <a:ext cx="3009265" cy="2102485"/>
          </a:xfrm>
          <a:prstGeom prst="rect">
            <a:avLst/>
          </a:prstGeom>
          <a:ln w="25400">
            <a:solidFill>
              <a:srgbClr val="0000FF"/>
            </a:solidFill>
          </a:ln>
        </p:spPr>
      </p:pic>
      <p:pic>
        <p:nvPicPr>
          <p:cNvPr id="5" name="Picture 4" descr="second harvest1"/>
          <p:cNvPicPr>
            <a:picLocks noChangeAspect="1"/>
          </p:cNvPicPr>
          <p:nvPr/>
        </p:nvPicPr>
        <p:blipFill>
          <a:blip r:embed="rId4"/>
          <a:stretch>
            <a:fillRect/>
          </a:stretch>
        </p:blipFill>
        <p:spPr>
          <a:xfrm>
            <a:off x="6164580" y="3319780"/>
            <a:ext cx="2830195" cy="1932940"/>
          </a:xfrm>
          <a:prstGeom prst="rect">
            <a:avLst/>
          </a:prstGeom>
          <a:ln w="25400">
            <a:solidFill>
              <a:srgbClr val="0000FF"/>
            </a:solidFill>
          </a:ln>
        </p:spPr>
      </p:pic>
      <p:pic>
        <p:nvPicPr>
          <p:cNvPr id="6" name="Picture 5" descr="second harvest2"/>
          <p:cNvPicPr>
            <a:picLocks noChangeAspect="1"/>
          </p:cNvPicPr>
          <p:nvPr/>
        </p:nvPicPr>
        <p:blipFill>
          <a:blip r:embed="rId5"/>
          <a:stretch>
            <a:fillRect/>
          </a:stretch>
        </p:blipFill>
        <p:spPr>
          <a:xfrm>
            <a:off x="3608705" y="2887345"/>
            <a:ext cx="2173605" cy="3250565"/>
          </a:xfrm>
          <a:prstGeom prst="rect">
            <a:avLst/>
          </a:prstGeom>
          <a:ln w="25400">
            <a:solidFill>
              <a:srgbClr val="0000FF"/>
            </a:solid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87075"/>
                                        </p:tgtEl>
                                        <p:attrNameLst>
                                          <p:attrName>ppt_x</p:attrName>
                                          <p:attrName>ppt_y</p:attrName>
                                        </p:attrNameLst>
                                      </p:cBhvr>
                                    </p:animMotion>
                                    <p:animRot by="1500000">
                                      <p:cBhvr>
                                        <p:cTn id="7" dur="125" fill="hold">
                                          <p:stCondLst>
                                            <p:cond delay="0"/>
                                          </p:stCondLst>
                                        </p:cTn>
                                        <p:tgtEl>
                                          <p:spTgt spid="387075"/>
                                        </p:tgtEl>
                                        <p:attrNameLst>
                                          <p:attrName>r</p:attrName>
                                        </p:attrNameLst>
                                      </p:cBhvr>
                                    </p:animRot>
                                    <p:animRot by="-1500000">
                                      <p:cBhvr>
                                        <p:cTn id="8" dur="125" fill="hold">
                                          <p:stCondLst>
                                            <p:cond delay="125"/>
                                          </p:stCondLst>
                                        </p:cTn>
                                        <p:tgtEl>
                                          <p:spTgt spid="387075"/>
                                        </p:tgtEl>
                                        <p:attrNameLst>
                                          <p:attrName>r</p:attrName>
                                        </p:attrNameLst>
                                      </p:cBhvr>
                                    </p:animRot>
                                    <p:animRot by="-1500000">
                                      <p:cBhvr>
                                        <p:cTn id="9" dur="125" fill="hold">
                                          <p:stCondLst>
                                            <p:cond delay="250"/>
                                          </p:stCondLst>
                                        </p:cTn>
                                        <p:tgtEl>
                                          <p:spTgt spid="387075"/>
                                        </p:tgtEl>
                                        <p:attrNameLst>
                                          <p:attrName>r</p:attrName>
                                        </p:attrNameLst>
                                      </p:cBhvr>
                                    </p:animRot>
                                    <p:animRot by="1500000">
                                      <p:cBhvr>
                                        <p:cTn id="10" dur="125" fill="hold">
                                          <p:stCondLst>
                                            <p:cond delay="375"/>
                                          </p:stCondLst>
                                        </p:cTn>
                                        <p:tgtEl>
                                          <p:spTgt spid="3870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075" name="Rectangle 3"/>
          <p:cNvSpPr>
            <a:spLocks noGrp="1" noChangeArrowheads="1"/>
          </p:cNvSpPr>
          <p:nvPr>
            <p:ph type="ctrTitle"/>
          </p:nvPr>
        </p:nvSpPr>
        <p:spPr>
          <a:xfrm>
            <a:off x="16510" y="597535"/>
            <a:ext cx="9127490" cy="534670"/>
          </a:xfrm>
        </p:spPr>
        <p:txBody>
          <a:bodyPr anchor="ctr"/>
          <a:lstStyle/>
          <a:p>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Your Referrals Feed The Hungry</a:t>
            </a:r>
            <a: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t>!</a:t>
            </a:r>
            <a:br>
              <a:rPr lang="en-US" sz="4400" b="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4400" b="1" dirty="0">
              <a:solidFill>
                <a:srgbClr val="CC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3" name="Rectangle 7"/>
          <p:cNvSpPr>
            <a:spLocks noChangeArrowheads="1"/>
          </p:cNvSpPr>
          <p:nvPr/>
        </p:nvSpPr>
        <p:spPr bwMode="auto">
          <a:xfrm>
            <a:off x="0" y="139700"/>
            <a:ext cx="9144000" cy="914400"/>
          </a:xfrm>
          <a:prstGeom prst="rect">
            <a:avLst/>
          </a:prstGeom>
          <a:noFill/>
          <a:ln>
            <a:noFill/>
          </a:ln>
          <a:effectLst>
            <a:outerShdw blurRad="63500" dist="29783" dir="1514402"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75000"/>
              </a:lnSpc>
              <a:defRPr/>
            </a:pPr>
            <a:r>
              <a:rPr lang="en-US" sz="4000" b="1">
                <a:solidFill>
                  <a:schemeClr val="tx1"/>
                </a:solidFill>
                <a:latin typeface="Arial Unicode MS" charset="0"/>
                <a:ea typeface="MS PGothic" panose="020B0600070205080204" charset="-128"/>
                <a:cs typeface="Arial Unicode MS" charset="0"/>
              </a:rPr>
              <a:t> </a:t>
            </a:r>
            <a:endParaRPr lang="en-US" sz="4000" b="1">
              <a:solidFill>
                <a:schemeClr val="tx1"/>
              </a:solidFill>
              <a:latin typeface="Arial Unicode MS" charset="0"/>
              <a:ea typeface="MS PGothic" panose="020B0600070205080204" charset="-128"/>
              <a:cs typeface="Arial Unicode MS" charset="0"/>
            </a:endParaRPr>
          </a:p>
        </p:txBody>
      </p:sp>
      <p:sp>
        <p:nvSpPr>
          <p:cNvPr id="2" name="Rectangle 1"/>
          <p:cNvSpPr/>
          <p:nvPr/>
        </p:nvSpPr>
        <p:spPr>
          <a:xfrm>
            <a:off x="609600" y="1028700"/>
            <a:ext cx="8077200" cy="5323205"/>
          </a:xfrm>
          <a:prstGeom prst="rect">
            <a:avLst/>
          </a:prstGeom>
        </p:spPr>
        <p:txBody>
          <a:bodyPr wrap="square">
            <a:spAutoFit/>
          </a:bodyPr>
          <a:lstStyle/>
          <a:p>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We are on a mission to raise $10,000 for the Second Harvest Food Bank. We do this by donating a portion of our income from homes we sell. We also take the time to volunteer as a Team to make a hands-on impact for children and families who are in need.</a:t>
            </a:r>
            <a:b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a:t>
            </a:r>
            <a:b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Second Harvest Food Bank does great work in aiming to end hunger by providing food access, advocacy, education, and disaster response. BUT, Second Harvest survives on Sponsorships and Donations. So… </a:t>
            </a:r>
            <a:r>
              <a:rPr lang="en-US" sz="20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YOUR REFERRALS REALLY DO FEED THE HUNGRY. </a:t>
            </a:r>
            <a:br>
              <a:rPr lang="en-US" sz="2000"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a:t>
            </a:r>
            <a:b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Who do you know considering buying or selling a home you could refer to my real estate sales team?  </a:t>
            </a:r>
            <a:b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 </a:t>
            </a:r>
            <a:b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Not only will they benefit from our award winning service, since we donate a portion of our income from home sales to Second Harvest, a very worthy cause benefits as well.</a:t>
            </a:r>
            <a:b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0" nodeType="clickEffect">
                                  <p:stCondLst>
                                    <p:cond delay="0"/>
                                  </p:stCondLst>
                                  <p:iterate type="lt">
                                    <p:tmPct val="10000"/>
                                  </p:iterate>
                                  <p:childTnLst>
                                    <p:animMotion origin="layout" path="M -3.33333E-6 3.7037E-7 L -3.33333E-6 -0.07222 " pathEditMode="relative" rAng="0" ptsTypes="AA">
                                      <p:cBhvr>
                                        <p:cTn id="11" dur="250" accel="50000" decel="50000" autoRev="1" fill="hold">
                                          <p:stCondLst>
                                            <p:cond delay="0"/>
                                          </p:stCondLst>
                                        </p:cTn>
                                        <p:tgtEl>
                                          <p:spTgt spid="387075"/>
                                        </p:tgtEl>
                                        <p:attrNameLst>
                                          <p:attrName>ppt_x</p:attrName>
                                          <p:attrName>ppt_y</p:attrName>
                                        </p:attrNameLst>
                                      </p:cBhvr>
                                      <p:rCtr x="0" y="-3611"/>
                                    </p:animMotion>
                                    <p:animRot by="1500000">
                                      <p:cBhvr>
                                        <p:cTn id="12" dur="125" fill="hold">
                                          <p:stCondLst>
                                            <p:cond delay="0"/>
                                          </p:stCondLst>
                                        </p:cTn>
                                        <p:tgtEl>
                                          <p:spTgt spid="387075"/>
                                        </p:tgtEl>
                                        <p:attrNameLst>
                                          <p:attrName>r</p:attrName>
                                        </p:attrNameLst>
                                      </p:cBhvr>
                                    </p:animRot>
                                    <p:animRot by="-1500000">
                                      <p:cBhvr>
                                        <p:cTn id="13" dur="125" fill="hold">
                                          <p:stCondLst>
                                            <p:cond delay="125"/>
                                          </p:stCondLst>
                                        </p:cTn>
                                        <p:tgtEl>
                                          <p:spTgt spid="387075"/>
                                        </p:tgtEl>
                                        <p:attrNameLst>
                                          <p:attrName>r</p:attrName>
                                        </p:attrNameLst>
                                      </p:cBhvr>
                                    </p:animRot>
                                    <p:animRot by="-1500000">
                                      <p:cBhvr>
                                        <p:cTn id="14" dur="125" fill="hold">
                                          <p:stCondLst>
                                            <p:cond delay="250"/>
                                          </p:stCondLst>
                                        </p:cTn>
                                        <p:tgtEl>
                                          <p:spTgt spid="387075"/>
                                        </p:tgtEl>
                                        <p:attrNameLst>
                                          <p:attrName>r</p:attrName>
                                        </p:attrNameLst>
                                      </p:cBhvr>
                                    </p:animRot>
                                    <p:animRot by="1500000">
                                      <p:cBhvr>
                                        <p:cTn id="15" dur="125" fill="hold">
                                          <p:stCondLst>
                                            <p:cond delay="375"/>
                                          </p:stCondLst>
                                        </p:cTn>
                                        <p:tgtEl>
                                          <p:spTgt spid="3870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34" name="Picture 14" descr="j041403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1089934"/>
            <a:ext cx="2971800" cy="4267200"/>
          </a:xfrm>
          <a:prstGeom prst="rect">
            <a:avLst/>
          </a:prstGeom>
          <a:solidFill>
            <a:srgbClr val="FFFFFF">
              <a:shade val="85000"/>
            </a:srgbClr>
          </a:solidFill>
          <a:ln w="88900" cap="sq">
            <a:solidFill>
              <a:srgbClr val="0A2CB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22" name="Rectangle 2"/>
          <p:cNvSpPr>
            <a:spLocks noGrp="1" noChangeArrowheads="1"/>
          </p:cNvSpPr>
          <p:nvPr>
            <p:ph type="title"/>
          </p:nvPr>
        </p:nvSpPr>
        <p:spPr>
          <a:xfrm>
            <a:off x="3657600" y="651124"/>
            <a:ext cx="5334000" cy="1066800"/>
          </a:xfrm>
          <a:effectLst>
            <a:outerShdw dist="12700" algn="ctr" rotWithShape="0">
              <a:schemeClr val="tx1">
                <a:alpha val="50000"/>
              </a:schemeClr>
            </a:outerShdw>
          </a:effectLst>
        </p:spPr>
        <p:txBody>
          <a:bodyPr>
            <a:normAutofit/>
          </a:bodyPr>
          <a:lstStyle/>
          <a:p>
            <a:pPr eaLnBrk="1" hangingPunct="1"/>
            <a:r>
              <a:rPr lang="en-US" sz="6000" b="1" dirty="0">
                <a:solidFill>
                  <a:srgbClr val="CC0000"/>
                </a:solidFill>
                <a:latin typeface="Arial Unicode MS" charset="0"/>
                <a:cs typeface="Arial Unicode MS" charset="0"/>
              </a:rPr>
              <a:t>WARNING</a:t>
            </a:r>
            <a:endParaRPr lang="en-US" sz="6000" b="1" dirty="0">
              <a:solidFill>
                <a:srgbClr val="CC0000"/>
              </a:solidFill>
              <a:latin typeface="Arial Unicode MS" charset="0"/>
              <a:cs typeface="Arial Unicode MS" charset="0"/>
            </a:endParaRPr>
          </a:p>
        </p:txBody>
      </p:sp>
      <p:sp>
        <p:nvSpPr>
          <p:cNvPr id="25602" name="Rectangle 3"/>
          <p:cNvSpPr>
            <a:spLocks noGrp="1" noChangeArrowheads="1"/>
          </p:cNvSpPr>
          <p:nvPr>
            <p:ph idx="1"/>
          </p:nvPr>
        </p:nvSpPr>
        <p:spPr>
          <a:xfrm>
            <a:off x="3809336" y="1763493"/>
            <a:ext cx="5030367" cy="3593574"/>
          </a:xfrm>
          <a:effectLst>
            <a:outerShdw dist="35921" dir="2700000" algn="ctr" rotWithShape="0">
              <a:schemeClr val="bg1"/>
            </a:outerShdw>
          </a:effectLst>
        </p:spPr>
        <p:txBody>
          <a:bodyPr>
            <a:normAutofit lnSpcReduction="20000"/>
          </a:bodyPr>
          <a:lstStyle/>
          <a:p>
            <a:pPr algn="ctr">
              <a:buClr>
                <a:srgbClr val="CC0000"/>
              </a:buClr>
              <a:buSzPct val="150000"/>
              <a:buNone/>
            </a:pP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There are two types of relationships that exist between Real Estate Agents</a:t>
            </a:r>
            <a:b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rPr>
              <a:t>and Buyers:</a:t>
            </a:r>
            <a:endParaRPr lang="en-US" sz="20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a:lnSpc>
                <a:spcPct val="90000"/>
              </a:lnSpc>
              <a:buClr>
                <a:srgbClr val="969696"/>
              </a:buClr>
              <a:buFont typeface="Wingdings" panose="05000000000000000000" charset="0"/>
              <a:buAutoNum type="arabicPeriod"/>
            </a:pP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Seller Agency – where the agent represents the Seller and owes “Fiduciary” duties to the Seller Only.</a:t>
            </a:r>
            <a:b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0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a:lnSpc>
                <a:spcPct val="90000"/>
              </a:lnSpc>
              <a:buClr>
                <a:srgbClr val="969696"/>
              </a:buClr>
              <a:buFont typeface="Wingdings" panose="05000000000000000000" charset="0"/>
              <a:buAutoNum type="arabicPeriod"/>
            </a:pPr>
            <a:r>
              <a:rPr lang="en-US" sz="2000" b="1" dirty="0">
                <a:latin typeface="Arial Unicode MS" panose="020B0604020202020204" pitchFamily="34" charset="-128"/>
                <a:ea typeface="Arial Unicode MS" panose="020B0604020202020204" pitchFamily="34" charset="-128"/>
                <a:cs typeface="Arial Unicode MS" panose="020B0604020202020204" pitchFamily="34" charset="-128"/>
              </a:rPr>
              <a:t>Buyer Agency – where the agent represents the Buyer and owes “Fiduciary” duties to the Buyer Only.</a:t>
            </a:r>
            <a:endParaRPr lang="en-US" sz="20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buClr>
                <a:srgbClr val="CC0000"/>
              </a:buClr>
              <a:buSzPct val="150000"/>
              <a:buNone/>
            </a:pPr>
            <a:endParaRPr lang="en-US" sz="900" b="1" i="1"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eaLnBrk="1" hangingPunct="1">
              <a:lnSpc>
                <a:spcPct val="100000"/>
              </a:lnSpc>
              <a:buClr>
                <a:srgbClr val="CC0000"/>
              </a:buClr>
              <a:buSzPct val="150000"/>
              <a:buFontTx/>
              <a:buNone/>
            </a:pPr>
            <a:endParaRPr lang="en-US" sz="9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 name="Picture 8" descr="Birdsong-Group_2021"/>
          <p:cNvPicPr>
            <a:picLocks noChangeAspect="1"/>
          </p:cNvPicPr>
          <p:nvPr/>
        </p:nvPicPr>
        <p:blipFill>
          <a:blip r:embed="rId2"/>
          <a:stretch>
            <a:fillRect/>
          </a:stretch>
        </p:blipFill>
        <p:spPr>
          <a:xfrm>
            <a:off x="6844665" y="5561330"/>
            <a:ext cx="1903730" cy="9836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ccel="50000" decel="50000" autoRev="1" fill="hold" grpId="0" nodeType="afterEffect">
                                  <p:stCondLst>
                                    <p:cond delay="0"/>
                                  </p:stCondLst>
                                  <p:childTnLst>
                                    <p:animScale>
                                      <p:cBhvr>
                                        <p:cTn id="6" dur="2000" fill="hold"/>
                                        <p:tgtEl>
                                          <p:spTgt spid="5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6510" name="Group 78"/>
          <p:cNvGraphicFramePr>
            <a:graphicFrameLocks noGrp="1"/>
          </p:cNvGraphicFramePr>
          <p:nvPr/>
        </p:nvGraphicFramePr>
        <p:xfrm>
          <a:off x="3337363" y="2154622"/>
          <a:ext cx="5320861" cy="2766728"/>
        </p:xfrm>
        <a:graphic>
          <a:graphicData uri="http://schemas.openxmlformats.org/drawingml/2006/table">
            <a:tbl>
              <a:tblPr/>
              <a:tblGrid>
                <a:gridCol w="3503227"/>
                <a:gridCol w="1009072"/>
                <a:gridCol w="808562"/>
              </a:tblGrid>
              <a:tr h="588004">
                <a:tc>
                  <a:txBody>
                    <a:bodyPr/>
                    <a:lstStyle/>
                    <a:p>
                      <a:pPr marL="0" marR="0" lvl="0" indent="0" algn="l" defTabSz="914400" rtl="0" eaLnBrk="0" fontAlgn="base" latinLnBrk="0" hangingPunct="0">
                        <a:lnSpc>
                          <a:spcPct val="150000"/>
                        </a:lnSpc>
                        <a:spcBef>
                          <a:spcPct val="30000"/>
                        </a:spcBef>
                        <a:spcAft>
                          <a:spcPct val="0"/>
                        </a:spcAft>
                        <a:buClr>
                          <a:schemeClr val="accent1"/>
                        </a:buClr>
                        <a:buSzTx/>
                        <a:buFontTx/>
                        <a:buNone/>
                      </a:pPr>
                      <a:r>
                        <a:rPr kumimoji="0" lang="en-US" sz="16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Services &amp; Duties Provided:</a:t>
                      </a:r>
                      <a:endParaRPr kumimoji="0" lang="en-US" sz="16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Seller Agents</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Buyer Agents</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434525">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Arrange Property Showings</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436558">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Assist with Financing</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436558">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Provide Property Data</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434525">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Explain Forms &amp; Agreements</a:t>
                      </a:r>
                      <a:endParaRPr kumimoji="0" lang="en-US" sz="14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436558">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Monitor Closing</a:t>
                      </a:r>
                      <a:endParaRPr kumimoji="0" lang="en-US" sz="14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4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4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r>
            </a:tbl>
          </a:graphicData>
        </a:graphic>
      </p:graphicFrame>
      <p:sp>
        <p:nvSpPr>
          <p:cNvPr id="22561" name="Rectangle 73"/>
          <p:cNvSpPr>
            <a:spLocks noChangeArrowheads="1"/>
          </p:cNvSpPr>
          <p:nvPr/>
        </p:nvSpPr>
        <p:spPr bwMode="auto">
          <a:xfrm>
            <a:off x="47625" y="161925"/>
            <a:ext cx="8616315"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4" tIns="46033" rIns="92064" bIns="46033" anchor="b"/>
          <a:lstStyle/>
          <a:p>
            <a:pPr algn="r">
              <a:lnSpc>
                <a:spcPct val="75000"/>
              </a:lnSpc>
              <a:defRPr/>
            </a:pPr>
            <a: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You probably know that any</a:t>
            </a:r>
            <a:b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aget can provide these services…</a:t>
            </a:r>
            <a:endPar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5750" y="2228193"/>
            <a:ext cx="2956560" cy="32932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Content Placeholder 8" descr="Birdsong-Group_2021"/>
          <p:cNvPicPr>
            <a:picLocks noChangeAspect="1"/>
          </p:cNvPicPr>
          <p:nvPr>
            <p:ph idx="1"/>
          </p:nvPr>
        </p:nvPicPr>
        <p:blipFill>
          <a:blip r:embed="rId2"/>
          <a:stretch>
            <a:fillRect/>
          </a:stretch>
        </p:blipFill>
        <p:spPr>
          <a:xfrm>
            <a:off x="6701155" y="5521325"/>
            <a:ext cx="1957070" cy="10033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6510"/>
                                        </p:tgtEl>
                                        <p:attrNameLst>
                                          <p:attrName>style.visibility</p:attrName>
                                        </p:attrNameLst>
                                      </p:cBhvr>
                                      <p:to>
                                        <p:strVal val="visible"/>
                                      </p:to>
                                    </p:set>
                                    <p:animEffect transition="in" filter="dissolve">
                                      <p:cBhvr>
                                        <p:cTn id="7" dur="500"/>
                                        <p:tgtEl>
                                          <p:spTgt spid="1465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3" name="Rectangle 1057"/>
          <p:cNvSpPr>
            <a:spLocks noChangeArrowheads="1"/>
          </p:cNvSpPr>
          <p:nvPr/>
        </p:nvSpPr>
        <p:spPr bwMode="auto">
          <a:xfrm>
            <a:off x="337820" y="518160"/>
            <a:ext cx="8742045" cy="127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64" tIns="46033" rIns="92064" bIns="46033" anchor="b"/>
          <a:lstStyle/>
          <a:p>
            <a:pPr algn="r">
              <a:lnSpc>
                <a:spcPct val="75000"/>
              </a:lnSpc>
              <a:defRPr/>
            </a:pPr>
            <a:endPar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75000"/>
              </a:lnSpc>
              <a:defRPr/>
            </a:pPr>
            <a: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But</a:t>
            </a:r>
            <a:r>
              <a:rPr lang="is-I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is-I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75000"/>
              </a:lnSpc>
              <a:defRPr/>
            </a:pPr>
            <a:endParaRPr lang="en-US" sz="1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75000"/>
              </a:lnSpc>
              <a:defRPr/>
            </a:pPr>
            <a: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Having Us Represent You as Your</a:t>
            </a:r>
            <a:endPar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75000"/>
              </a:lnSpc>
              <a:defRPr/>
            </a:pPr>
            <a:r>
              <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Buyers Agent, We Can</a:t>
            </a:r>
            <a:r>
              <a:rPr lang="is-I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40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215074" name="Group 1058"/>
          <p:cNvGraphicFramePr>
            <a:graphicFrameLocks noGrp="1"/>
          </p:cNvGraphicFramePr>
          <p:nvPr/>
        </p:nvGraphicFramePr>
        <p:xfrm>
          <a:off x="2999740" y="1882775"/>
          <a:ext cx="5935345" cy="4672354"/>
        </p:xfrm>
        <a:graphic>
          <a:graphicData uri="http://schemas.openxmlformats.org/drawingml/2006/table">
            <a:tbl>
              <a:tblPr/>
              <a:tblGrid>
                <a:gridCol w="3811270"/>
                <a:gridCol w="1096645"/>
                <a:gridCol w="1027430"/>
              </a:tblGrid>
              <a:tr h="467155">
                <a:tc>
                  <a:txBody>
                    <a:bodyPr/>
                    <a:lstStyle/>
                    <a:p>
                      <a:pPr marL="0" marR="0" lvl="0" indent="0" algn="l" defTabSz="914400" rtl="0" eaLnBrk="0" fontAlgn="base" latinLnBrk="0" hangingPunct="0">
                        <a:lnSpc>
                          <a:spcPct val="150000"/>
                        </a:lnSpc>
                        <a:spcBef>
                          <a:spcPct val="30000"/>
                        </a:spcBef>
                        <a:spcAft>
                          <a:spcPct val="0"/>
                        </a:spcAft>
                        <a:buClr>
                          <a:schemeClr val="accent1"/>
                        </a:buClr>
                        <a:buSzTx/>
                        <a:buFontTx/>
                        <a:buNone/>
                      </a:pPr>
                      <a:r>
                        <a:rPr kumimoji="0" lang="en-US" sz="12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SERVICES &amp; DUTIES PROVIDED:</a:t>
                      </a:r>
                      <a:endParaRPr kumimoji="0" lang="en-US" sz="12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Seller Agents</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2500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Buyer Agents</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280549">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Protect Buyer’s Interests At ALL Times</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654029">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Advise and/or Disclose to Buyer ALL MATTERS (even if it means pointing out reasons NOT to Buy!)</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5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467155">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Prepare Property Value Study or CMA for Buyer (even if low)</a:t>
                      </a:r>
                      <a:endParaRPr kumimoji="0" lang="en-US" sz="12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280549">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Represent BUYER only</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280549">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Structure Offers to Promote &amp; Protect Only Buyer</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654029">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Keep BUYER’S Financial capabilities, thoughts &amp; willingness to pay more for a property strictly confidential</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5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654029">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Represent BUYER on MLS Listed properties PLUS foreclosures, Bank properties, auctions, FSBOs &amp; contractor built/sale properties</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5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467155">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Negotiate Home Inspections, Repairs, Occupancy Dates &amp; Buyer Credits &amp; Costs in BUYER’S Favor</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5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2CB1"/>
                    </a:solidFill>
                  </a:tcPr>
                </a:tc>
              </a:tr>
              <a:tr h="467155">
                <a:tc>
                  <a:txBody>
                    <a:bodyPr/>
                    <a:lstStyle/>
                    <a:p>
                      <a:pPr marL="0" marR="0" lvl="0" indent="0" algn="l"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OWE FIDUCIARY OBLIGATIONS &amp; RESPONSIBILITIES TO BUYER ONLY</a:t>
                      </a:r>
                      <a:endParaRPr kumimoji="0" lang="en-US" sz="12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endParaRPr kumimoji="0" lang="en-US" sz="1200" b="1" i="1"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1429" marR="91429"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c>
                  <a:txBody>
                    <a:bodyPr/>
                    <a:lstStyle/>
                    <a:p>
                      <a:pPr marL="0" marR="0" lvl="0" indent="0" algn="ctr" defTabSz="914400" rtl="0" eaLnBrk="0" fontAlgn="base" latinLnBrk="0" hangingPunct="0">
                        <a:lnSpc>
                          <a:spcPct val="100000"/>
                        </a:lnSpc>
                        <a:spcBef>
                          <a:spcPct val="0"/>
                        </a:spcBef>
                        <a:spcAft>
                          <a:spcPct val="0"/>
                        </a:spcAft>
                        <a:buClr>
                          <a:schemeClr val="accent1"/>
                        </a:buClr>
                        <a:buSzTx/>
                        <a:buFontTx/>
                        <a:buNone/>
                      </a:pPr>
                      <a:r>
                        <a:rPr kumimoji="0" lang="en-US" sz="12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rPr>
                        <a:t></a:t>
                      </a:r>
                      <a:endParaRPr kumimoji="0" lang="en-US" sz="1200" b="1" i="0" u="none" strike="noStrike" cap="none" normalizeH="0" baseline="0" dirty="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sym typeface="Webdings" panose="05030102010509060703" charset="0"/>
                      </a:endParaRPr>
                    </a:p>
                  </a:txBody>
                  <a:tcPr marL="91429" marR="91429"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A2CB1"/>
                    </a:solidFill>
                  </a:tcPr>
                </a:tc>
              </a:tr>
            </a:tbl>
          </a:graphicData>
        </a:graphic>
      </p:graphicFrame>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6905" y="2892031"/>
            <a:ext cx="2514600" cy="1981200"/>
          </a:xfrm>
          <a:prstGeom prst="snip2DiagRect">
            <a:avLst/>
          </a:prstGeom>
          <a:solidFill>
            <a:srgbClr val="FFFFFF">
              <a:shade val="85000"/>
            </a:srgbClr>
          </a:solidFill>
          <a:ln w="88900" cap="sq">
            <a:solidFill>
              <a:srgbClr val="0A2CB1"/>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Birdsong-Group_2021"/>
          <p:cNvPicPr>
            <a:picLocks noChangeAspect="1"/>
          </p:cNvPicPr>
          <p:nvPr>
            <p:ph idx="1"/>
          </p:nvPr>
        </p:nvPicPr>
        <p:blipFill>
          <a:blip r:embed="rId2"/>
          <a:stretch>
            <a:fillRect/>
          </a:stretch>
        </p:blipFill>
        <p:spPr>
          <a:xfrm>
            <a:off x="337820" y="5281930"/>
            <a:ext cx="2483485" cy="12731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15073"/>
                                        </p:tgtEl>
                                        <p:attrNameLst>
                                          <p:attrName>style.visibility</p:attrName>
                                        </p:attrNameLst>
                                      </p:cBhvr>
                                      <p:to>
                                        <p:strVal val="visible"/>
                                      </p:to>
                                    </p:set>
                                    <p:anim calcmode="lin" valueType="num">
                                      <p:cBhvr>
                                        <p:cTn id="7" dur="500" fill="hold"/>
                                        <p:tgtEl>
                                          <p:spTgt spid="215073"/>
                                        </p:tgtEl>
                                        <p:attrNameLst>
                                          <p:attrName>ppt_w</p:attrName>
                                        </p:attrNameLst>
                                      </p:cBhvr>
                                      <p:tavLst>
                                        <p:tav tm="0">
                                          <p:val>
                                            <p:fltVal val="0"/>
                                          </p:val>
                                        </p:tav>
                                        <p:tav tm="100000">
                                          <p:val>
                                            <p:strVal val="#ppt_w"/>
                                          </p:val>
                                        </p:tav>
                                      </p:tavLst>
                                    </p:anim>
                                    <p:anim calcmode="lin" valueType="num">
                                      <p:cBhvr>
                                        <p:cTn id="8" dur="500" fill="hold"/>
                                        <p:tgtEl>
                                          <p:spTgt spid="21507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215074"/>
                                        </p:tgtEl>
                                        <p:attrNameLst>
                                          <p:attrName>style.visibility</p:attrName>
                                        </p:attrNameLst>
                                      </p:cBhvr>
                                      <p:to>
                                        <p:strVal val="visible"/>
                                      </p:to>
                                    </p:set>
                                    <p:animEffect transition="in" filter="dissolve">
                                      <p:cBhvr>
                                        <p:cTn id="12" dur="500"/>
                                        <p:tgtEl>
                                          <p:spTgt spid="215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3" grpId="0" bldLvl="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298300"/>
            <a:ext cx="9144000" cy="1676400"/>
          </a:xfrm>
        </p:spPr>
        <p:txBody>
          <a:bodyPr>
            <a:normAutofit fontScale="90000"/>
          </a:bodyPr>
          <a:lstStyle/>
          <a:p>
            <a:pPr eaLnBrk="1" hangingPunct="1">
              <a:lnSpc>
                <a:spcPct val="80000"/>
              </a:lnSpc>
              <a:defRPr/>
            </a:pPr>
            <a:r>
              <a:rPr lang="en-US" sz="4445" b="1" dirty="0">
                <a:latin typeface="Arial Unicode MS" panose="020B0604020202020204" pitchFamily="34" charset="-128"/>
                <a:ea typeface="Arial Unicode MS" panose="020B0604020202020204" pitchFamily="34" charset="-128"/>
                <a:cs typeface="Arial Unicode MS" panose="020B0604020202020204" pitchFamily="34" charset="-128"/>
              </a:rPr>
              <a:t>There Are Additional BIG Benefits In Having US as Your Buyer’s Agent!</a:t>
            </a:r>
            <a:endParaRPr lang="en-US" sz="4445"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507" name="Text Box 3"/>
          <p:cNvSpPr txBox="1">
            <a:spLocks noChangeArrowheads="1"/>
          </p:cNvSpPr>
          <p:nvPr/>
        </p:nvSpPr>
        <p:spPr bwMode="auto">
          <a:xfrm>
            <a:off x="1752600" y="1905000"/>
            <a:ext cx="624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charset="-128"/>
              </a:defRPr>
            </a:lvl9pPr>
          </a:lstStyle>
          <a:p>
            <a:pPr>
              <a:spcBef>
                <a:spcPct val="50000"/>
              </a:spcBef>
              <a:defRPr/>
            </a:pPr>
            <a:endParaRPr lang="en-US">
              <a:latin typeface="Times New Roman" panose="02020603050405020304" charset="0"/>
              <a:cs typeface="+mn-cs"/>
            </a:endParaRPr>
          </a:p>
        </p:txBody>
      </p:sp>
      <p:pic>
        <p:nvPicPr>
          <p:cNvPr id="35843"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197485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8" descr="Birdsong-Group_2021"/>
          <p:cNvPicPr>
            <a:picLocks noChangeAspect="1"/>
          </p:cNvPicPr>
          <p:nvPr>
            <p:ph idx="1"/>
          </p:nvPr>
        </p:nvPicPr>
        <p:blipFill>
          <a:blip r:embed="rId2"/>
          <a:stretch>
            <a:fillRect/>
          </a:stretch>
        </p:blipFill>
        <p:spPr>
          <a:xfrm>
            <a:off x="6713855" y="5662930"/>
            <a:ext cx="1957070" cy="10033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5843"/>
                                        </p:tgtEl>
                                        <p:attrNameLst>
                                          <p:attrName>style.visibility</p:attrName>
                                        </p:attrNameLst>
                                      </p:cBhvr>
                                      <p:to>
                                        <p:strVal val="visible"/>
                                      </p:to>
                                    </p:set>
                                    <p:animEffect transition="in" filter="fade">
                                      <p:cBhvr>
                                        <p:cTn id="13" dur="1000"/>
                                        <p:tgtEl>
                                          <p:spTgt spid="35843"/>
                                        </p:tgtEl>
                                      </p:cBhvr>
                                    </p:animEffect>
                                    <p:anim calcmode="lin" valueType="num">
                                      <p:cBhvr>
                                        <p:cTn id="14" dur="1000" fill="hold"/>
                                        <p:tgtEl>
                                          <p:spTgt spid="35843"/>
                                        </p:tgtEl>
                                        <p:attrNameLst>
                                          <p:attrName>ppt_x</p:attrName>
                                        </p:attrNameLst>
                                      </p:cBhvr>
                                      <p:tavLst>
                                        <p:tav tm="0">
                                          <p:val>
                                            <p:strVal val="#ppt_x"/>
                                          </p:val>
                                        </p:tav>
                                        <p:tav tm="100000">
                                          <p:val>
                                            <p:strVal val="#ppt_x"/>
                                          </p:val>
                                        </p:tav>
                                      </p:tavLst>
                                    </p:anim>
                                    <p:anim calcmode="lin" valueType="num">
                                      <p:cBhvr>
                                        <p:cTn id="15" dur="1000" fill="hold"/>
                                        <p:tgtEl>
                                          <p:spTgt spid="358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5" name="Rectangle 9"/>
          <p:cNvSpPr>
            <a:spLocks noGrp="1" noChangeArrowheads="1"/>
          </p:cNvSpPr>
          <p:nvPr>
            <p:ph type="title"/>
          </p:nvPr>
        </p:nvSpPr>
        <p:spPr>
          <a:xfrm>
            <a:off x="0" y="1907628"/>
            <a:ext cx="4080732" cy="781050"/>
          </a:xfrm>
        </p:spPr>
        <p:txBody>
          <a:bodyPr rtlCol="0">
            <a:noAutofit/>
          </a:bodyPr>
          <a:lstStyle/>
          <a:p>
            <a:pPr eaLnBrk="1" fontAlgn="auto" hangingPunct="1">
              <a:lnSpc>
                <a:spcPct val="75000"/>
              </a:lnSpc>
              <a:spcAft>
                <a:spcPts val="0"/>
              </a:spcAft>
              <a:defRPr/>
            </a:pPr>
            <a:r>
              <a:rPr lang="en-US" altLang="en-US" sz="4400" b="1" dirty="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Our Team Will</a:t>
            </a:r>
            <a:br>
              <a:rPr lang="en-US" altLang="en-US" sz="4400" b="1" dirty="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altLang="en-US" sz="4400" b="1" dirty="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Help You:</a:t>
            </a:r>
            <a:endParaRPr lang="en-US" altLang="en-US" sz="4400" b="1" dirty="0">
              <a:solidFill>
                <a:schemeClr val="tx1">
                  <a:lumMod val="85000"/>
                  <a:lumOff val="1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1" name="Rectangle 5"/>
          <p:cNvSpPr>
            <a:spLocks noGrp="1" noChangeArrowheads="1"/>
          </p:cNvSpPr>
          <p:nvPr>
            <p:ph idx="1"/>
          </p:nvPr>
        </p:nvSpPr>
        <p:spPr>
          <a:xfrm>
            <a:off x="4080732" y="606261"/>
            <a:ext cx="4876800" cy="5006976"/>
          </a:xfrm>
          <a:extLst>
            <a:ext uri="{AF507438-7753-43E0-B8FC-AC1667EBCBE1}">
              <a14:hiddenEffects xmlns:a14="http://schemas.microsoft.com/office/drawing/2010/main">
                <a:effectLst>
                  <a:outerShdw dist="35921" dir="2700000" algn="ctr" rotWithShape="0">
                    <a:srgbClr val="C0C0C0"/>
                  </a:outerShdw>
                </a:effectLst>
              </a14:hiddenEffects>
            </a:ext>
          </a:extLst>
        </p:spPr>
        <p:txBody>
          <a:bodyPr>
            <a:normAutofit/>
          </a:bodyPr>
          <a:lstStyle/>
          <a:p>
            <a:pPr marL="609600" indent="-609600" eaLnBrk="1" hangingPunct="1">
              <a:lnSpc>
                <a:spcPct val="80000"/>
              </a:lnSpc>
              <a:buClr>
                <a:srgbClr val="FF0000"/>
              </a:buClr>
              <a:buSzPct val="110000"/>
              <a:buFont typeface="Wingdings" panose="05000000000000000000" charset="0"/>
              <a:buChar char="ü"/>
            </a:pP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Secure the best financing at the LOWEST rates and terms for YOU.</a:t>
            </a:r>
            <a:b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4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hangingPunct="1">
              <a:lnSpc>
                <a:spcPct val="80000"/>
              </a:lnSpc>
              <a:buClr>
                <a:srgbClr val="FF0000"/>
              </a:buClr>
              <a:buSzPct val="110000"/>
              <a:buFont typeface="Wingdings" panose="05000000000000000000" charset="0"/>
              <a:buChar char="ü"/>
            </a:pP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Beat Out Other Buyers to the Best Home for YOU.</a:t>
            </a:r>
            <a:b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4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hangingPunct="1">
              <a:lnSpc>
                <a:spcPct val="80000"/>
              </a:lnSpc>
              <a:buClr>
                <a:srgbClr val="FF0000"/>
              </a:buClr>
              <a:buSzPct val="110000"/>
              <a:buFont typeface="Wingdings" panose="05000000000000000000" charset="0"/>
              <a:buChar char="ü"/>
            </a:pP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Negotiate the Lowest Price &amp; Best Terms for YOU.</a:t>
            </a:r>
            <a:b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4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hangingPunct="1">
              <a:lnSpc>
                <a:spcPct val="80000"/>
              </a:lnSpc>
              <a:buClr>
                <a:srgbClr val="FF0000"/>
              </a:buClr>
              <a:buSzPct val="110000"/>
              <a:buFont typeface="Wingdings" panose="05000000000000000000" charset="0"/>
              <a:buChar char="ü"/>
            </a:pP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Meet YOUR Home Buying Needs with the LEAST Amount of Hassle.</a:t>
            </a:r>
            <a:endParaRPr lang="en-US" sz="2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6" name="Rectangle 10"/>
          <p:cNvSpPr>
            <a:spLocks noChangeArrowheads="1"/>
          </p:cNvSpPr>
          <p:nvPr/>
        </p:nvSpPr>
        <p:spPr bwMode="auto">
          <a:xfrm>
            <a:off x="224125" y="461963"/>
            <a:ext cx="394709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29" tIns="45714" rIns="91429" bIns="45714">
            <a:spAutoFit/>
          </a:bodyPr>
          <a:lstStyle/>
          <a:p>
            <a:pPr>
              <a:defRPr/>
            </a:pPr>
            <a:r>
              <a:rPr lang="en-US" sz="3200" b="1" i="1" dirty="0">
                <a:latin typeface="Ebrima" panose="02000000000000000000" charset="0"/>
                <a:ea typeface="Ebrima" panose="02000000000000000000" charset="0"/>
                <a:cs typeface="Ebrima" panose="02000000000000000000" charset="0"/>
              </a:rPr>
              <a:t>As Your VIP Buyer Agent…</a:t>
            </a:r>
            <a:endParaRPr lang="en-US" sz="3200" b="1" i="1" dirty="0">
              <a:latin typeface="Ebrima" panose="02000000000000000000" charset="0"/>
              <a:ea typeface="Ebrima" panose="02000000000000000000" charset="0"/>
              <a:cs typeface="Ebrima" panose="02000000000000000000"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6690" y="2876550"/>
            <a:ext cx="3947160" cy="3639185"/>
          </a:xfrm>
          <a:prstGeom prst="rect">
            <a:avLst/>
          </a:prstGeom>
          <a:ln>
            <a:noFill/>
          </a:ln>
          <a:effectLst>
            <a:softEdge rad="112500"/>
          </a:effectLst>
        </p:spPr>
      </p:pic>
      <p:pic>
        <p:nvPicPr>
          <p:cNvPr id="9" name="Content Placeholder 8" descr="Birdsong-Group_2021"/>
          <p:cNvPicPr>
            <a:picLocks noChangeAspect="1"/>
          </p:cNvPicPr>
          <p:nvPr/>
        </p:nvPicPr>
        <p:blipFill>
          <a:blip r:embed="rId2"/>
          <a:stretch>
            <a:fillRect/>
          </a:stretch>
        </p:blipFill>
        <p:spPr>
          <a:xfrm>
            <a:off x="6765925" y="5613400"/>
            <a:ext cx="1892300" cy="9702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p:cTn id="7" dur="500" fill="hold"/>
                                        <p:tgtEl>
                                          <p:spTgt spid="14346"/>
                                        </p:tgtEl>
                                        <p:attrNameLst>
                                          <p:attrName>ppt_w</p:attrName>
                                        </p:attrNameLst>
                                      </p:cBhvr>
                                      <p:tavLst>
                                        <p:tav tm="0">
                                          <p:val>
                                            <p:fltVal val="0"/>
                                          </p:val>
                                        </p:tav>
                                        <p:tav tm="100000">
                                          <p:val>
                                            <p:strVal val="#ppt_w"/>
                                          </p:val>
                                        </p:tav>
                                      </p:tavLst>
                                    </p:anim>
                                    <p:anim calcmode="lin" valueType="num">
                                      <p:cBhvr>
                                        <p:cTn id="8" dur="500" fill="hold"/>
                                        <p:tgtEl>
                                          <p:spTgt spid="1434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4345"/>
                                        </p:tgtEl>
                                        <p:attrNameLst>
                                          <p:attrName>style.visibility</p:attrName>
                                        </p:attrNameLst>
                                      </p:cBhvr>
                                      <p:to>
                                        <p:strVal val="visible"/>
                                      </p:to>
                                    </p:set>
                                    <p:anim calcmode="lin" valueType="num">
                                      <p:cBhvr>
                                        <p:cTn id="12" dur="500" fill="hold"/>
                                        <p:tgtEl>
                                          <p:spTgt spid="14345"/>
                                        </p:tgtEl>
                                        <p:attrNameLst>
                                          <p:attrName>ppt_w</p:attrName>
                                        </p:attrNameLst>
                                      </p:cBhvr>
                                      <p:tavLst>
                                        <p:tav tm="0">
                                          <p:val>
                                            <p:fltVal val="0"/>
                                          </p:val>
                                        </p:tav>
                                        <p:tav tm="100000">
                                          <p:val>
                                            <p:strVal val="#ppt_w"/>
                                          </p:val>
                                        </p:tav>
                                      </p:tavLst>
                                    </p:anim>
                                    <p:anim calcmode="lin" valueType="num">
                                      <p:cBhvr>
                                        <p:cTn id="13" dur="500" fill="hold"/>
                                        <p:tgtEl>
                                          <p:spTgt spid="14345"/>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 fill="hold" grpId="0" nodeType="afterEffect">
                                  <p:stCondLst>
                                    <p:cond delay="0"/>
                                  </p:stCondLst>
                                  <p:childTnLst>
                                    <p:set>
                                      <p:cBhvr>
                                        <p:cTn id="16" dur="1" fill="hold">
                                          <p:stCondLst>
                                            <p:cond delay="0"/>
                                          </p:stCondLst>
                                        </p:cTn>
                                        <p:tgtEl>
                                          <p:spTgt spid="14341">
                                            <p:txEl>
                                              <p:pRg st="0" end="0"/>
                                            </p:txEl>
                                          </p:spTgt>
                                        </p:tgtEl>
                                        <p:attrNameLst>
                                          <p:attrName>style.visibility</p:attrName>
                                        </p:attrNameLst>
                                      </p:cBhvr>
                                      <p:to>
                                        <p:strVal val="visible"/>
                                      </p:to>
                                    </p:set>
                                    <p:anim calcmode="lin" valueType="num">
                                      <p:cBhvr>
                                        <p:cTn id="17" dur="500" fill="hold"/>
                                        <p:tgtEl>
                                          <p:spTgt spid="14341">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4341">
                                            <p:txEl>
                                              <p:pRg st="0" end="0"/>
                                            </p:txEl>
                                          </p:spTgt>
                                        </p:tgtEl>
                                        <p:attrNameLst>
                                          <p:attrName>ppt_y</p:attrName>
                                        </p:attrNameLst>
                                      </p:cBhvr>
                                      <p:tavLst>
                                        <p:tav tm="0">
                                          <p:val>
                                            <p:strVal val="#ppt_y-#ppt_h/2"/>
                                          </p:val>
                                        </p:tav>
                                        <p:tav tm="100000">
                                          <p:val>
                                            <p:strVal val="#ppt_y"/>
                                          </p:val>
                                        </p:tav>
                                      </p:tavLst>
                                    </p:anim>
                                    <p:anim calcmode="lin" valueType="num">
                                      <p:cBhvr>
                                        <p:cTn id="19" dur="500" fill="hold"/>
                                        <p:tgtEl>
                                          <p:spTgt spid="14341">
                                            <p:txEl>
                                              <p:pRg st="0" end="0"/>
                                            </p:txEl>
                                          </p:spTgt>
                                        </p:tgtEl>
                                        <p:attrNameLst>
                                          <p:attrName>ppt_w</p:attrName>
                                        </p:attrNameLst>
                                      </p:cBhvr>
                                      <p:tavLst>
                                        <p:tav tm="0">
                                          <p:val>
                                            <p:strVal val="#ppt_w"/>
                                          </p:val>
                                        </p:tav>
                                        <p:tav tm="100000">
                                          <p:val>
                                            <p:strVal val="#ppt_w"/>
                                          </p:val>
                                        </p:tav>
                                      </p:tavLst>
                                    </p:anim>
                                    <p:anim calcmode="lin" valueType="num">
                                      <p:cBhvr>
                                        <p:cTn id="20" dur="500" fill="hold"/>
                                        <p:tgtEl>
                                          <p:spTgt spid="14341">
                                            <p:txEl>
                                              <p:pRg st="0" end="0"/>
                                            </p:txEl>
                                          </p:spTgt>
                                        </p:tgtEl>
                                        <p:attrNameLst>
                                          <p:attrName>ppt_h</p:attrName>
                                        </p:attrNameLst>
                                      </p:cBhvr>
                                      <p:tavLst>
                                        <p:tav tm="0">
                                          <p:val>
                                            <p:fltVal val="0"/>
                                          </p:val>
                                        </p:tav>
                                        <p:tav tm="100000">
                                          <p:val>
                                            <p:strVal val="#ppt_h"/>
                                          </p:val>
                                        </p:tav>
                                      </p:tavLst>
                                    </p:anim>
                                  </p:childTnLst>
                                </p:cTn>
                              </p:par>
                            </p:childTnLst>
                          </p:cTn>
                        </p:par>
                        <p:par>
                          <p:cTn id="21" fill="hold">
                            <p:stCondLst>
                              <p:cond delay="1500"/>
                            </p:stCondLst>
                            <p:childTnLst>
                              <p:par>
                                <p:cTn id="22" presetID="17" presetClass="entr" presetSubtype="1" fill="hold" grpId="0" nodeType="afterEffect">
                                  <p:stCondLst>
                                    <p:cond delay="0"/>
                                  </p:stCondLst>
                                  <p:childTnLst>
                                    <p:set>
                                      <p:cBhvr>
                                        <p:cTn id="23" dur="1" fill="hold">
                                          <p:stCondLst>
                                            <p:cond delay="0"/>
                                          </p:stCondLst>
                                        </p:cTn>
                                        <p:tgtEl>
                                          <p:spTgt spid="14341">
                                            <p:txEl>
                                              <p:pRg st="1" end="1"/>
                                            </p:txEl>
                                          </p:spTgt>
                                        </p:tgtEl>
                                        <p:attrNameLst>
                                          <p:attrName>style.visibility</p:attrName>
                                        </p:attrNameLst>
                                      </p:cBhvr>
                                      <p:to>
                                        <p:strVal val="visible"/>
                                      </p:to>
                                    </p:set>
                                    <p:anim calcmode="lin" valueType="num">
                                      <p:cBhvr>
                                        <p:cTn id="24" dur="500" fill="hold"/>
                                        <p:tgtEl>
                                          <p:spTgt spid="14341">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14341">
                                            <p:txEl>
                                              <p:pRg st="1" end="1"/>
                                            </p:txEl>
                                          </p:spTgt>
                                        </p:tgtEl>
                                        <p:attrNameLst>
                                          <p:attrName>ppt_y</p:attrName>
                                        </p:attrNameLst>
                                      </p:cBhvr>
                                      <p:tavLst>
                                        <p:tav tm="0">
                                          <p:val>
                                            <p:strVal val="#ppt_y-#ppt_h/2"/>
                                          </p:val>
                                        </p:tav>
                                        <p:tav tm="100000">
                                          <p:val>
                                            <p:strVal val="#ppt_y"/>
                                          </p:val>
                                        </p:tav>
                                      </p:tavLst>
                                    </p:anim>
                                    <p:anim calcmode="lin" valueType="num">
                                      <p:cBhvr>
                                        <p:cTn id="26" dur="500" fill="hold"/>
                                        <p:tgtEl>
                                          <p:spTgt spid="14341">
                                            <p:txEl>
                                              <p:pRg st="1" end="1"/>
                                            </p:txEl>
                                          </p:spTgt>
                                        </p:tgtEl>
                                        <p:attrNameLst>
                                          <p:attrName>ppt_w</p:attrName>
                                        </p:attrNameLst>
                                      </p:cBhvr>
                                      <p:tavLst>
                                        <p:tav tm="0">
                                          <p:val>
                                            <p:strVal val="#ppt_w"/>
                                          </p:val>
                                        </p:tav>
                                        <p:tav tm="100000">
                                          <p:val>
                                            <p:strVal val="#ppt_w"/>
                                          </p:val>
                                        </p:tav>
                                      </p:tavLst>
                                    </p:anim>
                                    <p:anim calcmode="lin" valueType="num">
                                      <p:cBhvr>
                                        <p:cTn id="27" dur="500" fill="hold"/>
                                        <p:tgtEl>
                                          <p:spTgt spid="14341">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17" presetClass="entr" presetSubtype="1" fill="hold" grpId="0" nodeType="afterEffect">
                                  <p:stCondLst>
                                    <p:cond delay="0"/>
                                  </p:stCondLst>
                                  <p:childTnLst>
                                    <p:set>
                                      <p:cBhvr>
                                        <p:cTn id="30" dur="1" fill="hold">
                                          <p:stCondLst>
                                            <p:cond delay="0"/>
                                          </p:stCondLst>
                                        </p:cTn>
                                        <p:tgtEl>
                                          <p:spTgt spid="14341">
                                            <p:txEl>
                                              <p:pRg st="2" end="2"/>
                                            </p:txEl>
                                          </p:spTgt>
                                        </p:tgtEl>
                                        <p:attrNameLst>
                                          <p:attrName>style.visibility</p:attrName>
                                        </p:attrNameLst>
                                      </p:cBhvr>
                                      <p:to>
                                        <p:strVal val="visible"/>
                                      </p:to>
                                    </p:set>
                                    <p:anim calcmode="lin" valueType="num">
                                      <p:cBhvr>
                                        <p:cTn id="31" dur="500" fill="hold"/>
                                        <p:tgtEl>
                                          <p:spTgt spid="14341">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14341">
                                            <p:txEl>
                                              <p:pRg st="2" end="2"/>
                                            </p:txEl>
                                          </p:spTgt>
                                        </p:tgtEl>
                                        <p:attrNameLst>
                                          <p:attrName>ppt_y</p:attrName>
                                        </p:attrNameLst>
                                      </p:cBhvr>
                                      <p:tavLst>
                                        <p:tav tm="0">
                                          <p:val>
                                            <p:strVal val="#ppt_y-#ppt_h/2"/>
                                          </p:val>
                                        </p:tav>
                                        <p:tav tm="100000">
                                          <p:val>
                                            <p:strVal val="#ppt_y"/>
                                          </p:val>
                                        </p:tav>
                                      </p:tavLst>
                                    </p:anim>
                                    <p:anim calcmode="lin" valueType="num">
                                      <p:cBhvr>
                                        <p:cTn id="33" dur="500" fill="hold"/>
                                        <p:tgtEl>
                                          <p:spTgt spid="14341">
                                            <p:txEl>
                                              <p:pRg st="2" end="2"/>
                                            </p:txEl>
                                          </p:spTgt>
                                        </p:tgtEl>
                                        <p:attrNameLst>
                                          <p:attrName>ppt_w</p:attrName>
                                        </p:attrNameLst>
                                      </p:cBhvr>
                                      <p:tavLst>
                                        <p:tav tm="0">
                                          <p:val>
                                            <p:strVal val="#ppt_w"/>
                                          </p:val>
                                        </p:tav>
                                        <p:tav tm="100000">
                                          <p:val>
                                            <p:strVal val="#ppt_w"/>
                                          </p:val>
                                        </p:tav>
                                      </p:tavLst>
                                    </p:anim>
                                    <p:anim calcmode="lin" valueType="num">
                                      <p:cBhvr>
                                        <p:cTn id="34" dur="500" fill="hold"/>
                                        <p:tgtEl>
                                          <p:spTgt spid="14341">
                                            <p:txEl>
                                              <p:pRg st="2" end="2"/>
                                            </p:txEl>
                                          </p:spTgt>
                                        </p:tgtEl>
                                        <p:attrNameLst>
                                          <p:attrName>ppt_h</p:attrName>
                                        </p:attrNameLst>
                                      </p:cBhvr>
                                      <p:tavLst>
                                        <p:tav tm="0">
                                          <p:val>
                                            <p:fltVal val="0"/>
                                          </p:val>
                                        </p:tav>
                                        <p:tav tm="100000">
                                          <p:val>
                                            <p:strVal val="#ppt_h"/>
                                          </p:val>
                                        </p:tav>
                                      </p:tavLst>
                                    </p:anim>
                                  </p:childTnLst>
                                </p:cTn>
                              </p:par>
                            </p:childTnLst>
                          </p:cTn>
                        </p:par>
                        <p:par>
                          <p:cTn id="35" fill="hold">
                            <p:stCondLst>
                              <p:cond delay="2500"/>
                            </p:stCondLst>
                            <p:childTnLst>
                              <p:par>
                                <p:cTn id="36" presetID="17" presetClass="entr" presetSubtype="1" fill="hold" grpId="0" nodeType="afterEffect">
                                  <p:stCondLst>
                                    <p:cond delay="0"/>
                                  </p:stCondLst>
                                  <p:childTnLst>
                                    <p:set>
                                      <p:cBhvr>
                                        <p:cTn id="37" dur="1" fill="hold">
                                          <p:stCondLst>
                                            <p:cond delay="0"/>
                                          </p:stCondLst>
                                        </p:cTn>
                                        <p:tgtEl>
                                          <p:spTgt spid="14341">
                                            <p:txEl>
                                              <p:pRg st="3" end="3"/>
                                            </p:txEl>
                                          </p:spTgt>
                                        </p:tgtEl>
                                        <p:attrNameLst>
                                          <p:attrName>style.visibility</p:attrName>
                                        </p:attrNameLst>
                                      </p:cBhvr>
                                      <p:to>
                                        <p:strVal val="visible"/>
                                      </p:to>
                                    </p:set>
                                    <p:anim calcmode="lin" valueType="num">
                                      <p:cBhvr>
                                        <p:cTn id="38" dur="500" fill="hold"/>
                                        <p:tgtEl>
                                          <p:spTgt spid="14341">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4341">
                                            <p:txEl>
                                              <p:pRg st="3" end="3"/>
                                            </p:txEl>
                                          </p:spTgt>
                                        </p:tgtEl>
                                        <p:attrNameLst>
                                          <p:attrName>ppt_y</p:attrName>
                                        </p:attrNameLst>
                                      </p:cBhvr>
                                      <p:tavLst>
                                        <p:tav tm="0">
                                          <p:val>
                                            <p:strVal val="#ppt_y-#ppt_h/2"/>
                                          </p:val>
                                        </p:tav>
                                        <p:tav tm="100000">
                                          <p:val>
                                            <p:strVal val="#ppt_y"/>
                                          </p:val>
                                        </p:tav>
                                      </p:tavLst>
                                    </p:anim>
                                    <p:anim calcmode="lin" valueType="num">
                                      <p:cBhvr>
                                        <p:cTn id="40" dur="500" fill="hold"/>
                                        <p:tgtEl>
                                          <p:spTgt spid="14341">
                                            <p:txEl>
                                              <p:pRg st="3" end="3"/>
                                            </p:txEl>
                                          </p:spTgt>
                                        </p:tgtEl>
                                        <p:attrNameLst>
                                          <p:attrName>ppt_w</p:attrName>
                                        </p:attrNameLst>
                                      </p:cBhvr>
                                      <p:tavLst>
                                        <p:tav tm="0">
                                          <p:val>
                                            <p:strVal val="#ppt_w"/>
                                          </p:val>
                                        </p:tav>
                                        <p:tav tm="100000">
                                          <p:val>
                                            <p:strVal val="#ppt_w"/>
                                          </p:val>
                                        </p:tav>
                                      </p:tavLst>
                                    </p:anim>
                                    <p:anim calcmode="lin" valueType="num">
                                      <p:cBhvr>
                                        <p:cTn id="41" dur="500" fill="hold"/>
                                        <p:tgtEl>
                                          <p:spTgt spid="1434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utoUpdateAnimBg="0"/>
      <p:bldP spid="14341" grpId="0" advAuto="0" autoUpdateAnimBg="0" build="p"/>
      <p:bldP spid="14346" grpId="0" bldLvl="0" animBg="1" autoUpdateAnimBg="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Story.thmx</Template>
  <TotalTime>0</TotalTime>
  <Words>13251</Words>
  <Application>WPS Presentation</Application>
  <PresentationFormat>On-screen Show (4:3)</PresentationFormat>
  <Paragraphs>480</Paragraphs>
  <Slides>48</Slides>
  <Notes>17</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48</vt:i4>
      </vt:variant>
    </vt:vector>
  </HeadingPairs>
  <TitlesOfParts>
    <vt:vector size="68" baseType="lpstr">
      <vt:lpstr>Arial</vt:lpstr>
      <vt:lpstr>SimSun</vt:lpstr>
      <vt:lpstr>Wingdings</vt:lpstr>
      <vt:lpstr>Arial Unicode MS</vt:lpstr>
      <vt:lpstr>Arial Unicode MS</vt:lpstr>
      <vt:lpstr>Wingdings</vt:lpstr>
      <vt:lpstr>HelveticaNeue BlackExt</vt:lpstr>
      <vt:lpstr>Ebrima</vt:lpstr>
      <vt:lpstr>MS PGothic</vt:lpstr>
      <vt:lpstr>Times New Roman</vt:lpstr>
      <vt:lpstr>Webdings</vt:lpstr>
      <vt:lpstr>Microsoft YaHei</vt:lpstr>
      <vt:lpstr>Calisto MT</vt:lpstr>
      <vt:lpstr>Calan</vt:lpstr>
      <vt:lpstr>Calibri</vt:lpstr>
      <vt:lpstr>HelveticaNeue BlackExt</vt:lpstr>
      <vt:lpstr>Arial Unicode MS</vt:lpstr>
      <vt:lpstr>Trebuchet MS</vt:lpstr>
      <vt:lpstr>Arial Narrow</vt:lpstr>
      <vt:lpstr>Story</vt:lpstr>
      <vt:lpstr>VIP Buyer System</vt:lpstr>
      <vt:lpstr>PowerPoint 演示文稿</vt:lpstr>
      <vt:lpstr>With the Support of </vt:lpstr>
      <vt:lpstr>To explain how we do this, let me tell you how I’d like to proceed…</vt:lpstr>
      <vt:lpstr>WARNING</vt:lpstr>
      <vt:lpstr>PowerPoint 演示文稿</vt:lpstr>
      <vt:lpstr>PowerPoint 演示文稿</vt:lpstr>
      <vt:lpstr>There Are Additional BIG Benefits In Having US as Your Buyer’s Agent!</vt:lpstr>
      <vt:lpstr>Our Team Will Help You:</vt:lpstr>
      <vt:lpstr>Shocking Fact!</vt:lpstr>
      <vt:lpstr>Reasons People May Not Go Back To Their Agent</vt:lpstr>
      <vt:lpstr>PowerPoint 演示文稿</vt:lpstr>
      <vt:lpstr>The ABCs of Real Estate Service</vt:lpstr>
      <vt:lpstr>How Most Agents Operate</vt:lpstr>
      <vt:lpstr>PowerPoint 演示文稿</vt:lpstr>
      <vt:lpstr>PowerPoint 演示文稿</vt:lpstr>
      <vt:lpstr>PowerPoint 演示文稿</vt:lpstr>
      <vt:lpstr>PowerPoint 演示文稿</vt:lpstr>
      <vt:lpstr>Our Team Approach </vt:lpstr>
      <vt:lpstr>No Other Real Estate Agent  or Sales Team Offers YOU All These Buyer Services!</vt:lpstr>
      <vt:lpstr>Our Exclusive VIP Buyer System Focuses on  YOUR Needs!</vt:lpstr>
      <vt:lpstr>Securing the Best Financing</vt:lpstr>
      <vt:lpstr>Consider These Two Offers!</vt:lpstr>
      <vt:lpstr>Securing the Best Financing</vt:lpstr>
      <vt:lpstr>Securing the Best Financing</vt:lpstr>
      <vt:lpstr>Pre-Approval… As easy as 1-2-3</vt:lpstr>
      <vt:lpstr>Our One-of-a-Kind VIP Buyer  Home Hunter System</vt:lpstr>
      <vt:lpstr>How Most Realtors Pick Houses!</vt:lpstr>
      <vt:lpstr>Our One-of-a-Kind VIP Buyer  Home Hunter System</vt:lpstr>
      <vt:lpstr>VIP Home Hunter Service tm</vt:lpstr>
      <vt:lpstr>We Put YOU In Control!</vt:lpstr>
      <vt:lpstr>PowerPoint 演示文稿</vt:lpstr>
      <vt:lpstr>Specialized Market Knowledge</vt:lpstr>
      <vt:lpstr>Specialized Strategy We'll discuss the best strategy  with you regarding  </vt:lpstr>
      <vt:lpstr>Offer Preparation</vt:lpstr>
      <vt:lpstr>PowerPoint 演示文稿</vt:lpstr>
      <vt:lpstr>Negotiating</vt:lpstr>
      <vt:lpstr>Expert Help</vt:lpstr>
      <vt:lpstr>Preferred Vendors</vt:lpstr>
      <vt:lpstr>PowerPoint 演示文稿</vt:lpstr>
      <vt:lpstr>SMOOTH ON TIME CLOSING</vt:lpstr>
      <vt:lpstr>There Is A Difference In Just Buying  a Home… and Buying Your Home RIGHT!</vt:lpstr>
      <vt:lpstr>BIG REASONS TO LET US HELP YOU BUY YOUR HOME</vt:lpstr>
      <vt:lpstr>PowerPoint 演示文稿</vt:lpstr>
      <vt:lpstr>Put Our Team to Work in Helping You Find the Best Home at the Best Price with the Least Hassle! </vt:lpstr>
      <vt:lpstr>PowerPoint 演示文稿</vt:lpstr>
      <vt:lpstr>Your Referrals Feed The Hungry!</vt:lpstr>
      <vt:lpstr>Your Referrals Feed The Hungry! </vt:lpstr>
    </vt:vector>
  </TitlesOfParts>
  <Company>TWREC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VIP Buyer System</dc:title>
  <dc:creator>Todd Walters</dc:creator>
  <cp:lastModifiedBy>VA Gelyn</cp:lastModifiedBy>
  <cp:revision>163</cp:revision>
  <dcterms:created xsi:type="dcterms:W3CDTF">2017-08-21T14:04:00Z</dcterms:created>
  <dcterms:modified xsi:type="dcterms:W3CDTF">2022-06-27T22:50:35Z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1033-11.2.0.10351</vt:lpwstr>
  </property>
  <property fmtid="{D5CDD505-2E9C-101B-9397-08002B2CF9AE}" pid="3" name="ICV">
    <vt:lpwstr>D2AA4FEC465E41B5A09FE5123AD4716F</vt:lpwstr>
  </property>
</Properties>
</file>